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1017" r:id="rId2"/>
    <p:sldId id="1034" r:id="rId3"/>
    <p:sldId id="971" r:id="rId4"/>
    <p:sldId id="1024" r:id="rId5"/>
    <p:sldId id="974" r:id="rId6"/>
    <p:sldId id="346" r:id="rId7"/>
    <p:sldId id="400" r:id="rId8"/>
    <p:sldId id="352" r:id="rId9"/>
    <p:sldId id="262" r:id="rId10"/>
    <p:sldId id="1025" r:id="rId11"/>
    <p:sldId id="271" r:id="rId12"/>
    <p:sldId id="985" r:id="rId13"/>
    <p:sldId id="1031" r:id="rId14"/>
    <p:sldId id="977" r:id="rId15"/>
    <p:sldId id="1006" r:id="rId16"/>
    <p:sldId id="993" r:id="rId17"/>
    <p:sldId id="1007" r:id="rId18"/>
    <p:sldId id="1021" r:id="rId19"/>
    <p:sldId id="1028" r:id="rId20"/>
    <p:sldId id="405" r:id="rId21"/>
    <p:sldId id="395" r:id="rId22"/>
    <p:sldId id="1023" r:id="rId23"/>
    <p:sldId id="1016" r:id="rId24"/>
    <p:sldId id="406" r:id="rId25"/>
    <p:sldId id="1026" r:id="rId26"/>
    <p:sldId id="1029" r:id="rId27"/>
    <p:sldId id="1030" r:id="rId28"/>
    <p:sldId id="1027" r:id="rId29"/>
    <p:sldId id="1045" r:id="rId30"/>
    <p:sldId id="1043" r:id="rId31"/>
    <p:sldId id="281" r:id="rId32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600" autoAdjust="0"/>
    <p:restoredTop sz="96197" autoAdjust="0"/>
  </p:normalViewPr>
  <p:slideViewPr>
    <p:cSldViewPr snapToGrid="0">
      <p:cViewPr varScale="1">
        <p:scale>
          <a:sx n="79" d="100"/>
          <a:sy n="79" d="100"/>
        </p:scale>
        <p:origin x="200" y="1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182880" cy="18288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9B3BD-E4CA-9B49-B289-FC832EA93BBE}" type="doc">
      <dgm:prSet loTypeId="urn:microsoft.com/office/officeart/2005/8/layout/StepDownProcess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CFF12F6-D97B-3D45-9223-B07961CB8636}">
      <dgm:prSet phldrT="[Text]" custT="1"/>
      <dgm:spPr/>
      <dgm:t>
        <a:bodyPr/>
        <a:lstStyle/>
        <a:p>
          <a:r>
            <a:rPr lang="en-US" sz="2000" dirty="0"/>
            <a:t>Data</a:t>
          </a:r>
        </a:p>
      </dgm:t>
    </dgm:pt>
    <dgm:pt modelId="{A75193B0-37C0-044D-8F4A-179850949A66}" type="parTrans" cxnId="{D82829E2-6D07-AA49-A01C-51FFD2E8066C}">
      <dgm:prSet/>
      <dgm:spPr/>
      <dgm:t>
        <a:bodyPr/>
        <a:lstStyle/>
        <a:p>
          <a:endParaRPr lang="en-US"/>
        </a:p>
      </dgm:t>
    </dgm:pt>
    <dgm:pt modelId="{8FE33097-03ED-6D4E-8D0A-68010CEA7396}" type="sibTrans" cxnId="{D82829E2-6D07-AA49-A01C-51FFD2E8066C}">
      <dgm:prSet/>
      <dgm:spPr/>
      <dgm:t>
        <a:bodyPr/>
        <a:lstStyle/>
        <a:p>
          <a:endParaRPr lang="en-US"/>
        </a:p>
      </dgm:t>
    </dgm:pt>
    <dgm:pt modelId="{03DDA1F3-BD98-4A49-96D5-F9E2E80077AB}">
      <dgm:prSet phldrT="[Text]" custT="1"/>
      <dgm:spPr/>
      <dgm:t>
        <a:bodyPr/>
        <a:lstStyle/>
        <a:p>
          <a:r>
            <a:rPr lang="en-US" sz="2000" dirty="0"/>
            <a:t>Step 1</a:t>
          </a:r>
        </a:p>
        <a:p>
          <a:r>
            <a:rPr lang="en-US" sz="2000" dirty="0"/>
            <a:t>Model</a:t>
          </a:r>
        </a:p>
      </dgm:t>
    </dgm:pt>
    <dgm:pt modelId="{F5BBC3F5-C68B-2E4B-B202-4F639F91D97D}" type="parTrans" cxnId="{84503BC1-E4C6-C44F-B205-3A4568B154DD}">
      <dgm:prSet/>
      <dgm:spPr/>
      <dgm:t>
        <a:bodyPr/>
        <a:lstStyle/>
        <a:p>
          <a:endParaRPr lang="en-US"/>
        </a:p>
      </dgm:t>
    </dgm:pt>
    <dgm:pt modelId="{1812818A-8C5F-BE46-AF82-CF0FDBA36CD0}" type="sibTrans" cxnId="{84503BC1-E4C6-C44F-B205-3A4568B154DD}">
      <dgm:prSet/>
      <dgm:spPr/>
      <dgm:t>
        <a:bodyPr/>
        <a:lstStyle/>
        <a:p>
          <a:endParaRPr lang="en-US"/>
        </a:p>
      </dgm:t>
    </dgm:pt>
    <dgm:pt modelId="{B3202F5C-67D0-164C-8140-C4409AA9C60D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Fit Negative Binomial regression model</a:t>
          </a:r>
        </a:p>
      </dgm:t>
    </dgm:pt>
    <dgm:pt modelId="{CD1928BD-3425-694F-B899-E1AEDF5FDD9C}" type="parTrans" cxnId="{4C6B9509-59F4-2C43-B56E-34C59DDBA5EA}">
      <dgm:prSet/>
      <dgm:spPr/>
      <dgm:t>
        <a:bodyPr/>
        <a:lstStyle/>
        <a:p>
          <a:endParaRPr lang="en-US"/>
        </a:p>
      </dgm:t>
    </dgm:pt>
    <dgm:pt modelId="{2E0491C1-AA38-2443-8A66-AE680D6FED5B}" type="sibTrans" cxnId="{4C6B9509-59F4-2C43-B56E-34C59DDBA5EA}">
      <dgm:prSet/>
      <dgm:spPr/>
      <dgm:t>
        <a:bodyPr/>
        <a:lstStyle/>
        <a:p>
          <a:endParaRPr lang="en-US"/>
        </a:p>
      </dgm:t>
    </dgm:pt>
    <dgm:pt modelId="{D8D5F1B3-0E23-2A4D-8666-D23A50FBCC79}">
      <dgm:prSet phldrT="[Text]" custT="1"/>
      <dgm:spPr/>
      <dgm:t>
        <a:bodyPr/>
        <a:lstStyle/>
        <a:p>
          <a:r>
            <a:rPr lang="en-US" sz="2000" dirty="0"/>
            <a:t>Step 2</a:t>
          </a:r>
        </a:p>
        <a:p>
          <a:r>
            <a:rPr lang="en-US" sz="2000" dirty="0"/>
            <a:t>Adjust</a:t>
          </a:r>
        </a:p>
      </dgm:t>
    </dgm:pt>
    <dgm:pt modelId="{11F4598E-E093-2542-A0AC-FE9F802860B9}" type="parTrans" cxnId="{7013300E-660D-EA41-917C-6A6E28539EE3}">
      <dgm:prSet/>
      <dgm:spPr/>
      <dgm:t>
        <a:bodyPr/>
        <a:lstStyle/>
        <a:p>
          <a:endParaRPr lang="en-US"/>
        </a:p>
      </dgm:t>
    </dgm:pt>
    <dgm:pt modelId="{3B82BC4C-CFFB-D64D-86D6-33AB2AD9E272}" type="sibTrans" cxnId="{7013300E-660D-EA41-917C-6A6E28539EE3}">
      <dgm:prSet/>
      <dgm:spPr/>
      <dgm:t>
        <a:bodyPr/>
        <a:lstStyle/>
        <a:p>
          <a:endParaRPr lang="en-US"/>
        </a:p>
      </dgm:t>
    </dgm:pt>
    <dgm:pt modelId="{EAB391E4-C726-AF47-A704-521E5632A49F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Compute "batch-free" distribution</a:t>
          </a:r>
        </a:p>
      </dgm:t>
    </dgm:pt>
    <dgm:pt modelId="{5F484A91-1D54-CF4B-A693-61ADC7BB2A62}" type="parTrans" cxnId="{9AB63FAD-71FB-774C-9114-89CB04D54879}">
      <dgm:prSet/>
      <dgm:spPr/>
      <dgm:t>
        <a:bodyPr/>
        <a:lstStyle/>
        <a:p>
          <a:endParaRPr lang="en-US"/>
        </a:p>
      </dgm:t>
    </dgm:pt>
    <dgm:pt modelId="{059E1156-F502-8C45-9DD3-0EFF0169A84F}" type="sibTrans" cxnId="{9AB63FAD-71FB-774C-9114-89CB04D54879}">
      <dgm:prSet/>
      <dgm:spPr/>
      <dgm:t>
        <a:bodyPr/>
        <a:lstStyle/>
        <a:p>
          <a:endParaRPr lang="en-US"/>
        </a:p>
      </dgm:t>
    </dgm:pt>
    <dgm:pt modelId="{C3FED014-4616-3341-BEED-E8CDC775AD6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Quantile adjustment </a:t>
          </a:r>
        </a:p>
      </dgm:t>
    </dgm:pt>
    <dgm:pt modelId="{451CEACE-5ADE-DB4E-BF86-F37D183EFE54}" type="parTrans" cxnId="{AB1A1E27-919B-634E-B900-D438AC15DFCF}">
      <dgm:prSet/>
      <dgm:spPr/>
      <dgm:t>
        <a:bodyPr/>
        <a:lstStyle/>
        <a:p>
          <a:endParaRPr lang="en-US"/>
        </a:p>
      </dgm:t>
    </dgm:pt>
    <dgm:pt modelId="{06C68639-B0F5-4E47-B391-6320FF8E9540}" type="sibTrans" cxnId="{AB1A1E27-919B-634E-B900-D438AC15DFCF}">
      <dgm:prSet/>
      <dgm:spPr/>
      <dgm:t>
        <a:bodyPr/>
        <a:lstStyle/>
        <a:p>
          <a:endParaRPr lang="en-US"/>
        </a:p>
      </dgm:t>
    </dgm:pt>
    <dgm:pt modelId="{797DFC59-4BCE-194F-A33A-8AD222EB22B6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Obtain batch effect estimates</a:t>
          </a:r>
        </a:p>
      </dgm:t>
    </dgm:pt>
    <dgm:pt modelId="{F3D91944-D512-2E44-ADC1-936917EAC00E}" type="parTrans" cxnId="{1C9404DB-3651-F844-A1C4-7559532B1185}">
      <dgm:prSet/>
      <dgm:spPr/>
      <dgm:t>
        <a:bodyPr/>
        <a:lstStyle/>
        <a:p>
          <a:endParaRPr lang="en-US"/>
        </a:p>
      </dgm:t>
    </dgm:pt>
    <dgm:pt modelId="{1CD21421-A8BF-3749-A55D-65634297885C}" type="sibTrans" cxnId="{1C9404DB-3651-F844-A1C4-7559532B1185}">
      <dgm:prSet/>
      <dgm:spPr/>
      <dgm:t>
        <a:bodyPr/>
        <a:lstStyle/>
        <a:p>
          <a:endParaRPr lang="en-US"/>
        </a:p>
      </dgm:t>
    </dgm:pt>
    <dgm:pt modelId="{8B871361-C734-7A4F-B185-E2FB8E8682E4}" type="pres">
      <dgm:prSet presAssocID="{8999B3BD-E4CA-9B49-B289-FC832EA93BBE}" presName="rootnode" presStyleCnt="0">
        <dgm:presLayoutVars>
          <dgm:chMax/>
          <dgm:chPref/>
          <dgm:dir/>
          <dgm:animLvl val="lvl"/>
        </dgm:presLayoutVars>
      </dgm:prSet>
      <dgm:spPr/>
    </dgm:pt>
    <dgm:pt modelId="{B88F2209-2660-4749-B2C8-D9871832CBD9}" type="pres">
      <dgm:prSet presAssocID="{2CFF12F6-D97B-3D45-9223-B07961CB8636}" presName="composite" presStyleCnt="0"/>
      <dgm:spPr/>
    </dgm:pt>
    <dgm:pt modelId="{04036087-9AF2-9A4D-947F-C732C973FA98}" type="pres">
      <dgm:prSet presAssocID="{2CFF12F6-D97B-3D45-9223-B07961CB8636}" presName="bentUpArrow1" presStyleLbl="alignImgPlace1" presStyleIdx="0" presStyleCnt="2" custScaleX="29056" custScaleY="34247" custLinFactNeighborX="3935" custLinFactNeighborY="-59678"/>
      <dgm:spPr/>
    </dgm:pt>
    <dgm:pt modelId="{8820053D-41AB-064B-83CD-5596239B0CFC}" type="pres">
      <dgm:prSet presAssocID="{2CFF12F6-D97B-3D45-9223-B07961CB8636}" presName="ParentText" presStyleLbl="node1" presStyleIdx="0" presStyleCnt="3" custScaleX="49254" custScaleY="37529" custLinFactNeighborX="-24918" custLinFactNeighborY="-2034">
        <dgm:presLayoutVars>
          <dgm:chMax val="1"/>
          <dgm:chPref val="1"/>
          <dgm:bulletEnabled val="1"/>
        </dgm:presLayoutVars>
      </dgm:prSet>
      <dgm:spPr/>
    </dgm:pt>
    <dgm:pt modelId="{B25B0675-BC7F-654F-8229-E714F0E1C854}" type="pres">
      <dgm:prSet presAssocID="{2CFF12F6-D97B-3D45-9223-B07961CB8636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6FCDFDD-4163-7C45-BF20-051B2362A976}" type="pres">
      <dgm:prSet presAssocID="{8FE33097-03ED-6D4E-8D0A-68010CEA7396}" presName="sibTrans" presStyleCnt="0"/>
      <dgm:spPr/>
    </dgm:pt>
    <dgm:pt modelId="{C05823E7-4303-1747-B05C-88F11B4446AF}" type="pres">
      <dgm:prSet presAssocID="{03DDA1F3-BD98-4A49-96D5-F9E2E80077AB}" presName="composite" presStyleCnt="0"/>
      <dgm:spPr/>
    </dgm:pt>
    <dgm:pt modelId="{A11A7BFB-9877-4B46-B392-71E4DB2565AE}" type="pres">
      <dgm:prSet presAssocID="{03DDA1F3-BD98-4A49-96D5-F9E2E80077AB}" presName="bentUpArrow1" presStyleLbl="alignImgPlace1" presStyleIdx="1" presStyleCnt="2" custScaleX="30291" custScaleY="34325" custLinFactNeighborX="-29603" custLinFactNeighborY="-62117"/>
      <dgm:spPr/>
    </dgm:pt>
    <dgm:pt modelId="{C75EC013-E96F-914C-8E39-3423BE065176}" type="pres">
      <dgm:prSet presAssocID="{03DDA1F3-BD98-4A49-96D5-F9E2E80077AB}" presName="ParentText" presStyleLbl="node1" presStyleIdx="1" presStyleCnt="3" custScaleX="49254" custScaleY="37529" custLinFactNeighborX="-35437" custLinFactNeighborY="-5645">
        <dgm:presLayoutVars>
          <dgm:chMax val="1"/>
          <dgm:chPref val="1"/>
          <dgm:bulletEnabled val="1"/>
        </dgm:presLayoutVars>
      </dgm:prSet>
      <dgm:spPr/>
    </dgm:pt>
    <dgm:pt modelId="{CA877DDA-442B-1A4D-BE06-9D09C834BED6}" type="pres">
      <dgm:prSet presAssocID="{03DDA1F3-BD98-4A49-96D5-F9E2E80077AB}" presName="ChildText" presStyleLbl="revTx" presStyleIdx="1" presStyleCnt="3" custScaleX="324399" custScaleY="53881" custLinFactNeighborX="36893" custLinFactNeighborY="-6720">
        <dgm:presLayoutVars>
          <dgm:chMax val="0"/>
          <dgm:chPref val="0"/>
          <dgm:bulletEnabled val="1"/>
        </dgm:presLayoutVars>
      </dgm:prSet>
      <dgm:spPr/>
    </dgm:pt>
    <dgm:pt modelId="{AEBD5859-0547-924C-8CCF-4254C0C38976}" type="pres">
      <dgm:prSet presAssocID="{1812818A-8C5F-BE46-AF82-CF0FDBA36CD0}" presName="sibTrans" presStyleCnt="0"/>
      <dgm:spPr/>
    </dgm:pt>
    <dgm:pt modelId="{8D69F4DE-96AB-254A-A58F-493FA5DB406E}" type="pres">
      <dgm:prSet presAssocID="{D8D5F1B3-0E23-2A4D-8666-D23A50FBCC79}" presName="composite" presStyleCnt="0"/>
      <dgm:spPr/>
    </dgm:pt>
    <dgm:pt modelId="{889CA3EF-D2B6-2F46-B8B2-A88590253A5A}" type="pres">
      <dgm:prSet presAssocID="{D8D5F1B3-0E23-2A4D-8666-D23A50FBCC79}" presName="ParentText" presStyleLbl="node1" presStyleIdx="2" presStyleCnt="3" custScaleX="49254" custScaleY="37529" custLinFactNeighborX="-43782" custLinFactNeighborY="-5267">
        <dgm:presLayoutVars>
          <dgm:chMax val="1"/>
          <dgm:chPref val="1"/>
          <dgm:bulletEnabled val="1"/>
        </dgm:presLayoutVars>
      </dgm:prSet>
      <dgm:spPr/>
    </dgm:pt>
    <dgm:pt modelId="{5556F19D-6921-1249-AC30-9BB1F5823967}" type="pres">
      <dgm:prSet presAssocID="{D8D5F1B3-0E23-2A4D-8666-D23A50FBCC79}" presName="FinalChildText" presStyleLbl="revTx" presStyleIdx="2" presStyleCnt="3" custScaleX="245434" custScaleY="63874" custLinFactNeighborX="-16386" custLinFactNeighborY="-6207">
        <dgm:presLayoutVars>
          <dgm:chMax val="0"/>
          <dgm:chPref val="0"/>
          <dgm:bulletEnabled val="1"/>
        </dgm:presLayoutVars>
      </dgm:prSet>
      <dgm:spPr/>
    </dgm:pt>
  </dgm:ptLst>
  <dgm:cxnLst>
    <dgm:cxn modelId="{4C6B9509-59F4-2C43-B56E-34C59DDBA5EA}" srcId="{03DDA1F3-BD98-4A49-96D5-F9E2E80077AB}" destId="{B3202F5C-67D0-164C-8140-C4409AA9C60D}" srcOrd="0" destOrd="0" parTransId="{CD1928BD-3425-694F-B899-E1AEDF5FDD9C}" sibTransId="{2E0491C1-AA38-2443-8A66-AE680D6FED5B}"/>
    <dgm:cxn modelId="{7013300E-660D-EA41-917C-6A6E28539EE3}" srcId="{8999B3BD-E4CA-9B49-B289-FC832EA93BBE}" destId="{D8D5F1B3-0E23-2A4D-8666-D23A50FBCC79}" srcOrd="2" destOrd="0" parTransId="{11F4598E-E093-2542-A0AC-FE9F802860B9}" sibTransId="{3B82BC4C-CFFB-D64D-86D6-33AB2AD9E272}"/>
    <dgm:cxn modelId="{4C039F0E-8AE6-0748-9B67-255A73E33724}" type="presOf" srcId="{D8D5F1B3-0E23-2A4D-8666-D23A50FBCC79}" destId="{889CA3EF-D2B6-2F46-B8B2-A88590253A5A}" srcOrd="0" destOrd="0" presId="urn:microsoft.com/office/officeart/2005/8/layout/StepDownProcess"/>
    <dgm:cxn modelId="{AB1A1E27-919B-634E-B900-D438AC15DFCF}" srcId="{D8D5F1B3-0E23-2A4D-8666-D23A50FBCC79}" destId="{C3FED014-4616-3341-BEED-E8CDC775AD66}" srcOrd="1" destOrd="0" parTransId="{451CEACE-5ADE-DB4E-BF86-F37D183EFE54}" sibTransId="{06C68639-B0F5-4E47-B391-6320FF8E9540}"/>
    <dgm:cxn modelId="{4DB13156-5154-404E-80CC-30FCD532F646}" type="presOf" srcId="{2CFF12F6-D97B-3D45-9223-B07961CB8636}" destId="{8820053D-41AB-064B-83CD-5596239B0CFC}" srcOrd="0" destOrd="0" presId="urn:microsoft.com/office/officeart/2005/8/layout/StepDownProcess"/>
    <dgm:cxn modelId="{86FEB862-F6FF-2D46-B4B7-8E6D61868227}" type="presOf" srcId="{B3202F5C-67D0-164C-8140-C4409AA9C60D}" destId="{CA877DDA-442B-1A4D-BE06-9D09C834BED6}" srcOrd="0" destOrd="0" presId="urn:microsoft.com/office/officeart/2005/8/layout/StepDownProcess"/>
    <dgm:cxn modelId="{443CB964-01B8-5E4E-840F-9BBC08AFC193}" type="presOf" srcId="{797DFC59-4BCE-194F-A33A-8AD222EB22B6}" destId="{CA877DDA-442B-1A4D-BE06-9D09C834BED6}" srcOrd="0" destOrd="1" presId="urn:microsoft.com/office/officeart/2005/8/layout/StepDownProcess"/>
    <dgm:cxn modelId="{E26DE06B-725B-0B4D-8B84-997C0212A919}" type="presOf" srcId="{C3FED014-4616-3341-BEED-E8CDC775AD66}" destId="{5556F19D-6921-1249-AC30-9BB1F5823967}" srcOrd="0" destOrd="1" presId="urn:microsoft.com/office/officeart/2005/8/layout/StepDownProcess"/>
    <dgm:cxn modelId="{82414F94-8E00-3C4D-9CA5-96CE66FBFE36}" type="presOf" srcId="{EAB391E4-C726-AF47-A704-521E5632A49F}" destId="{5556F19D-6921-1249-AC30-9BB1F5823967}" srcOrd="0" destOrd="0" presId="urn:microsoft.com/office/officeart/2005/8/layout/StepDownProcess"/>
    <dgm:cxn modelId="{9AB63FAD-71FB-774C-9114-89CB04D54879}" srcId="{D8D5F1B3-0E23-2A4D-8666-D23A50FBCC79}" destId="{EAB391E4-C726-AF47-A704-521E5632A49F}" srcOrd="0" destOrd="0" parTransId="{5F484A91-1D54-CF4B-A693-61ADC7BB2A62}" sibTransId="{059E1156-F502-8C45-9DD3-0EFF0169A84F}"/>
    <dgm:cxn modelId="{2414E8B2-2603-9B44-9867-5C6F83FD28BC}" type="presOf" srcId="{03DDA1F3-BD98-4A49-96D5-F9E2E80077AB}" destId="{C75EC013-E96F-914C-8E39-3423BE065176}" srcOrd="0" destOrd="0" presId="urn:microsoft.com/office/officeart/2005/8/layout/StepDownProcess"/>
    <dgm:cxn modelId="{84503BC1-E4C6-C44F-B205-3A4568B154DD}" srcId="{8999B3BD-E4CA-9B49-B289-FC832EA93BBE}" destId="{03DDA1F3-BD98-4A49-96D5-F9E2E80077AB}" srcOrd="1" destOrd="0" parTransId="{F5BBC3F5-C68B-2E4B-B202-4F639F91D97D}" sibTransId="{1812818A-8C5F-BE46-AF82-CF0FDBA36CD0}"/>
    <dgm:cxn modelId="{1C9404DB-3651-F844-A1C4-7559532B1185}" srcId="{03DDA1F3-BD98-4A49-96D5-F9E2E80077AB}" destId="{797DFC59-4BCE-194F-A33A-8AD222EB22B6}" srcOrd="1" destOrd="0" parTransId="{F3D91944-D512-2E44-ADC1-936917EAC00E}" sibTransId="{1CD21421-A8BF-3749-A55D-65634297885C}"/>
    <dgm:cxn modelId="{D82829E2-6D07-AA49-A01C-51FFD2E8066C}" srcId="{8999B3BD-E4CA-9B49-B289-FC832EA93BBE}" destId="{2CFF12F6-D97B-3D45-9223-B07961CB8636}" srcOrd="0" destOrd="0" parTransId="{A75193B0-37C0-044D-8F4A-179850949A66}" sibTransId="{8FE33097-03ED-6D4E-8D0A-68010CEA7396}"/>
    <dgm:cxn modelId="{42E688EF-C6E7-0343-B8E2-7E2084F1B33D}" type="presOf" srcId="{8999B3BD-E4CA-9B49-B289-FC832EA93BBE}" destId="{8B871361-C734-7A4F-B185-E2FB8E8682E4}" srcOrd="0" destOrd="0" presId="urn:microsoft.com/office/officeart/2005/8/layout/StepDownProcess"/>
    <dgm:cxn modelId="{DC334E15-82A9-4544-8F77-30F2806AAE58}" type="presParOf" srcId="{8B871361-C734-7A4F-B185-E2FB8E8682E4}" destId="{B88F2209-2660-4749-B2C8-D9871832CBD9}" srcOrd="0" destOrd="0" presId="urn:microsoft.com/office/officeart/2005/8/layout/StepDownProcess"/>
    <dgm:cxn modelId="{99B2CF47-E5AB-674F-BEE4-FEA26682C30D}" type="presParOf" srcId="{B88F2209-2660-4749-B2C8-D9871832CBD9}" destId="{04036087-9AF2-9A4D-947F-C732C973FA98}" srcOrd="0" destOrd="0" presId="urn:microsoft.com/office/officeart/2005/8/layout/StepDownProcess"/>
    <dgm:cxn modelId="{C44D241B-CD90-3D4D-9FFE-B32F719397CC}" type="presParOf" srcId="{B88F2209-2660-4749-B2C8-D9871832CBD9}" destId="{8820053D-41AB-064B-83CD-5596239B0CFC}" srcOrd="1" destOrd="0" presId="urn:microsoft.com/office/officeart/2005/8/layout/StepDownProcess"/>
    <dgm:cxn modelId="{6D552342-E860-ED42-A128-92E03385555D}" type="presParOf" srcId="{B88F2209-2660-4749-B2C8-D9871832CBD9}" destId="{B25B0675-BC7F-654F-8229-E714F0E1C854}" srcOrd="2" destOrd="0" presId="urn:microsoft.com/office/officeart/2005/8/layout/StepDownProcess"/>
    <dgm:cxn modelId="{83E62D39-66E3-B34A-B416-2965ED85377C}" type="presParOf" srcId="{8B871361-C734-7A4F-B185-E2FB8E8682E4}" destId="{E6FCDFDD-4163-7C45-BF20-051B2362A976}" srcOrd="1" destOrd="0" presId="urn:microsoft.com/office/officeart/2005/8/layout/StepDownProcess"/>
    <dgm:cxn modelId="{2A1ED971-0270-5344-9E15-C1E887045F17}" type="presParOf" srcId="{8B871361-C734-7A4F-B185-E2FB8E8682E4}" destId="{C05823E7-4303-1747-B05C-88F11B4446AF}" srcOrd="2" destOrd="0" presId="urn:microsoft.com/office/officeart/2005/8/layout/StepDownProcess"/>
    <dgm:cxn modelId="{EBCFFDFA-16AA-3144-8B30-9B39EF22C340}" type="presParOf" srcId="{C05823E7-4303-1747-B05C-88F11B4446AF}" destId="{A11A7BFB-9877-4B46-B392-71E4DB2565AE}" srcOrd="0" destOrd="0" presId="urn:microsoft.com/office/officeart/2005/8/layout/StepDownProcess"/>
    <dgm:cxn modelId="{B962442F-0DC3-7F46-B431-51D8C1E7B45C}" type="presParOf" srcId="{C05823E7-4303-1747-B05C-88F11B4446AF}" destId="{C75EC013-E96F-914C-8E39-3423BE065176}" srcOrd="1" destOrd="0" presId="urn:microsoft.com/office/officeart/2005/8/layout/StepDownProcess"/>
    <dgm:cxn modelId="{6637263B-68A3-C94A-98FD-6A5C312AF967}" type="presParOf" srcId="{C05823E7-4303-1747-B05C-88F11B4446AF}" destId="{CA877DDA-442B-1A4D-BE06-9D09C834BED6}" srcOrd="2" destOrd="0" presId="urn:microsoft.com/office/officeart/2005/8/layout/StepDownProcess"/>
    <dgm:cxn modelId="{C608DC1F-848F-E84C-ACDE-68E616B5443C}" type="presParOf" srcId="{8B871361-C734-7A4F-B185-E2FB8E8682E4}" destId="{AEBD5859-0547-924C-8CCF-4254C0C38976}" srcOrd="3" destOrd="0" presId="urn:microsoft.com/office/officeart/2005/8/layout/StepDownProcess"/>
    <dgm:cxn modelId="{8DE67170-9948-D94F-994E-FA239C095691}" type="presParOf" srcId="{8B871361-C734-7A4F-B185-E2FB8E8682E4}" destId="{8D69F4DE-96AB-254A-A58F-493FA5DB406E}" srcOrd="4" destOrd="0" presId="urn:microsoft.com/office/officeart/2005/8/layout/StepDownProcess"/>
    <dgm:cxn modelId="{9738A87A-CECE-7646-A66E-6642D9970EA0}" type="presParOf" srcId="{8D69F4DE-96AB-254A-A58F-493FA5DB406E}" destId="{889CA3EF-D2B6-2F46-B8B2-A88590253A5A}" srcOrd="0" destOrd="0" presId="urn:microsoft.com/office/officeart/2005/8/layout/StepDownProcess"/>
    <dgm:cxn modelId="{D49AFFD4-ED0D-4C42-91DD-0BFB01378E49}" type="presParOf" srcId="{8D69F4DE-96AB-254A-A58F-493FA5DB406E}" destId="{5556F19D-6921-1249-AC30-9BB1F582396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36087-9AF2-9A4D-947F-C732C973FA98}">
      <dsp:nvSpPr>
        <dsp:cNvPr id="0" name=""/>
        <dsp:cNvSpPr/>
      </dsp:nvSpPr>
      <dsp:spPr>
        <a:xfrm rot="5400000">
          <a:off x="420600" y="1132633"/>
          <a:ext cx="460616" cy="4449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0053D-41AB-064B-83CD-5596239B0CFC}">
      <dsp:nvSpPr>
        <dsp:cNvPr id="0" name=""/>
        <dsp:cNvSpPr/>
      </dsp:nvSpPr>
      <dsp:spPr>
        <a:xfrm>
          <a:off x="0" y="363996"/>
          <a:ext cx="1115188" cy="59477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</a:t>
          </a:r>
        </a:p>
      </dsp:txBody>
      <dsp:txXfrm>
        <a:off x="29040" y="393036"/>
        <a:ext cx="1057108" cy="536693"/>
      </dsp:txXfrm>
    </dsp:sp>
    <dsp:sp modelId="{B25B0675-BC7F-654F-8229-E714F0E1C854}">
      <dsp:nvSpPr>
        <dsp:cNvPr id="0" name=""/>
        <dsp:cNvSpPr/>
      </dsp:nvSpPr>
      <dsp:spPr>
        <a:xfrm>
          <a:off x="1825983" y="52350"/>
          <a:ext cx="1646733" cy="1280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1A7BFB-9877-4B46-B392-71E4DB2565AE}">
      <dsp:nvSpPr>
        <dsp:cNvPr id="0" name=""/>
        <dsp:cNvSpPr/>
      </dsp:nvSpPr>
      <dsp:spPr>
        <a:xfrm rot="5400000">
          <a:off x="1665964" y="1981959"/>
          <a:ext cx="461665" cy="4638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EC013-E96F-914C-8E39-3423BE065176}">
      <dsp:nvSpPr>
        <dsp:cNvPr id="0" name=""/>
        <dsp:cNvSpPr/>
      </dsp:nvSpPr>
      <dsp:spPr>
        <a:xfrm>
          <a:off x="1093388" y="1198352"/>
          <a:ext cx="1115188" cy="59477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Step 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</a:t>
          </a:r>
        </a:p>
      </dsp:txBody>
      <dsp:txXfrm>
        <a:off x="1122428" y="1227392"/>
        <a:ext cx="1057108" cy="536693"/>
      </dsp:txXfrm>
    </dsp:sp>
    <dsp:sp modelId="{CA877DDA-442B-1A4D-BE06-9D09C834BED6}">
      <dsp:nvSpPr>
        <dsp:cNvPr id="0" name=""/>
        <dsp:cNvSpPr/>
      </dsp:nvSpPr>
      <dsp:spPr>
        <a:xfrm>
          <a:off x="2345314" y="1153233"/>
          <a:ext cx="5341985" cy="69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kern="1200" dirty="0"/>
            <a:t>Fit Negative Binomial regression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kern="1200" dirty="0"/>
            <a:t>Obtain batch effect estimates</a:t>
          </a:r>
        </a:p>
      </dsp:txBody>
      <dsp:txXfrm>
        <a:off x="2345314" y="1153233"/>
        <a:ext cx="5341985" cy="690180"/>
      </dsp:txXfrm>
    </dsp:sp>
    <dsp:sp modelId="{889CA3EF-D2B6-2F46-B8B2-A88590253A5A}">
      <dsp:nvSpPr>
        <dsp:cNvPr id="0" name=""/>
        <dsp:cNvSpPr/>
      </dsp:nvSpPr>
      <dsp:spPr>
        <a:xfrm>
          <a:off x="2347966" y="2160454"/>
          <a:ext cx="1115188" cy="59477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Step 2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Adjust</a:t>
          </a:r>
        </a:p>
      </dsp:txBody>
      <dsp:txXfrm>
        <a:off x="2377006" y="2189494"/>
        <a:ext cx="1057108" cy="536693"/>
      </dsp:txXfrm>
    </dsp:sp>
    <dsp:sp modelId="{5556F19D-6921-1249-AC30-9BB1F5823967}">
      <dsp:nvSpPr>
        <dsp:cNvPr id="0" name=""/>
        <dsp:cNvSpPr/>
      </dsp:nvSpPr>
      <dsp:spPr>
        <a:xfrm>
          <a:off x="3561645" y="2051913"/>
          <a:ext cx="4041642" cy="818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kern="1200" dirty="0"/>
            <a:t>Compute "batch-free" distribution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kern="1200" dirty="0"/>
            <a:t>Quantile adjustment </a:t>
          </a:r>
        </a:p>
      </dsp:txBody>
      <dsp:txXfrm>
        <a:off x="3561645" y="2051913"/>
        <a:ext cx="4041642" cy="818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02A63-8238-CF49-95F6-4E73F04318D6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B5D43-6794-0847-9F6F-8A7B2FD27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8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B5D43-6794-0847-9F6F-8A7B2FD273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4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thing worth clarifying and emphasizing about batch effect is that not all batch effect can be adjusted by normalization</a:t>
            </a:r>
          </a:p>
          <a:p>
            <a:endParaRPr lang="en-US" dirty="0"/>
          </a:p>
          <a:p>
            <a:r>
              <a:rPr lang="en-US" dirty="0"/>
              <a:t>Coverage – total </a:t>
            </a:r>
          </a:p>
          <a:p>
            <a:endParaRPr lang="en-US" dirty="0"/>
          </a:p>
          <a:p>
            <a:r>
              <a:rPr lang="en-US" dirty="0"/>
              <a:t>Library composition is basically how much each gene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004EB-4943-0247-AC97-7B4D5E6253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84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476CA-CEA1-C718-39F4-B7DC94C1E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D888D-0A59-756E-18AF-453D8E7C5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CA212-50C8-E789-FE8F-70BA83A1F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propose to address all these issue</a:t>
            </a:r>
          </a:p>
          <a:p>
            <a:endParaRPr lang="en-US" dirty="0"/>
          </a:p>
          <a:p>
            <a:r>
              <a:rPr lang="en-US" dirty="0"/>
              <a:t>2 steps – model &amp; adjust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D457-C0CE-491C-CB7E-C597E1D32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004EB-4943-0247-AC97-7B4D5E6253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3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65540-08C0-C276-8733-93C19F990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569E79-F88D-06AB-129A-841EB58BB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95B0F-3358-7925-6953-1C4FAE600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scaled matrix, we decompose the values into 3 components – 3 terms in the equation</a:t>
            </a:r>
          </a:p>
          <a:p>
            <a:endParaRPr lang="en-US" dirty="0"/>
          </a:p>
          <a:p>
            <a:r>
              <a:rPr lang="en-US" dirty="0"/>
              <a:t>Background</a:t>
            </a:r>
          </a:p>
          <a:p>
            <a:endParaRPr lang="en-US" dirty="0"/>
          </a:p>
          <a:p>
            <a:r>
              <a:rPr lang="en-US" dirty="0"/>
              <a:t>Biological condition – X is indicator for the condition</a:t>
            </a:r>
          </a:p>
          <a:p>
            <a:endParaRPr lang="en-US" dirty="0"/>
          </a:p>
          <a:p>
            <a:r>
              <a:rPr lang="en-US" dirty="0"/>
              <a:t>Batch effect affecting the mean</a:t>
            </a:r>
          </a:p>
          <a:p>
            <a:endParaRPr lang="en-US" dirty="0"/>
          </a:p>
          <a:p>
            <a:r>
              <a:rPr lang="en-US" dirty="0"/>
              <a:t>Aside from these 3 components, the flexibility for variance batch effect is given by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105FB-ECA4-3DA6-ECC5-472B3C720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004EB-4943-0247-AC97-7B4D5E6253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62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B786E-377B-62D0-F67A-A70996C3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0CBB3-2145-2DB5-CF55-AD6764397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310681-07DC-E171-ACE4-0581B8159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from NB to NB - still integers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A5FB0-5C84-A155-496D-E142BE321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004EB-4943-0247-AC97-7B4D5E6253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31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8D093-59EC-914A-A353-8793D63EF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83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B5D43-6794-0847-9F6F-8A7B2FD273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0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ABB4-1482-2666-E8B3-BC584611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0B135-68FF-30E0-9853-382F3E200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3D251-272F-9D36-DC53-FF1F6F664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presence of heterogeneity makes it challenging to develop models</a:t>
            </a:r>
          </a:p>
          <a:p>
            <a:endParaRPr lang="en-US" dirty="0"/>
          </a:p>
          <a:p>
            <a:r>
              <a:rPr lang="en-US" dirty="0"/>
              <a:t>Recently, there has been a solution proposed when use multiple studies with the same purpose, that is to use ensemble learning</a:t>
            </a:r>
          </a:p>
          <a:p>
            <a:endParaRPr lang="en-US" dirty="0"/>
          </a:p>
          <a:p>
            <a:r>
              <a:rPr lang="en-US" dirty="0"/>
              <a:t>In this recent paper in PNAS, they bring it to deal with heterogeneity.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D62C2-E0C4-2661-0358-30166B68F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90E2B-35A2-2342-BE13-FC927A0CAF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42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15170"/>
            <a:ext cx="6400800" cy="1314450"/>
          </a:xfrm>
        </p:spPr>
        <p:txBody>
          <a:bodyPr/>
          <a:lstStyle>
            <a:lvl1pPr marL="0" indent="0" algn="ctr"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98339"/>
            <a:ext cx="7772400" cy="1102519"/>
          </a:xfrm>
        </p:spPr>
        <p:txBody>
          <a:bodyPr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6FC5D-4381-B541-9E3A-50CF0293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165" y="461378"/>
            <a:ext cx="2813336" cy="8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57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264">
          <p15:clr>
            <a:srgbClr val="FBAE40"/>
          </p15:clr>
        </p15:guide>
        <p15:guide id="3" pos="1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23BF7-9F5A-9E42-B502-689AC6A1E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8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26878"/>
            <a:ext cx="2057400" cy="38165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26878"/>
            <a:ext cx="6019800" cy="38165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A2D79-D5B9-9E44-BC26-5C4012EF6E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2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88343-B159-074D-B355-B61FD1A20D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2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24AE8-78F8-144E-A4FE-553D35E590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8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940"/>
            <a:ext cx="4038600" cy="31347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6941"/>
            <a:ext cx="4038600" cy="31430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DA8B8-D04C-214E-83CE-5B60915F93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6920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6741"/>
            <a:ext cx="4040188" cy="2755177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76920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56741"/>
            <a:ext cx="4041775" cy="2771887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261A5-F588-D34E-A84B-E514DA90C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07850"/>
            <a:ext cx="8229600" cy="606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49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C725B-9C86-6E43-AAF9-1A329DDB2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2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A03EE-8AFD-D547-9E71-0BD0BE6F9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81022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81023"/>
            <a:ext cx="5111750" cy="39141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52561"/>
            <a:ext cx="3008313" cy="3042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F1C61-654F-EF4C-B7CF-635108DFC6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51943"/>
            <a:ext cx="5486400" cy="27937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5825F-7512-8045-B403-CF218AA20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07850"/>
            <a:ext cx="8229600" cy="60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93650"/>
            <a:ext cx="8229600" cy="318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58800"/>
            <a:ext cx="9144000" cy="635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263" y="137514"/>
            <a:ext cx="1385973" cy="375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ヒラギノ角ゴ Pro W3" charset="0"/>
          <a:cs typeface="Genev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2"/>
          </a:solidFill>
          <a:latin typeface="+mn-lt"/>
          <a:ea typeface="ヒラギノ角ゴ Pro W3" charset="0"/>
          <a:cs typeface="Geneva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Geneva" charset="0"/>
          <a:cs typeface="Geneva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Geneva" charset="0"/>
          <a:cs typeface="Geneva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+mn-lt"/>
          <a:ea typeface="Geneva" charset="0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24.png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478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39235" y="3884864"/>
            <a:ext cx="4465529" cy="1102519"/>
          </a:xfrm>
          <a:solidFill>
            <a:schemeClr val="bg1">
              <a:alpha val="78000"/>
            </a:schemeClr>
          </a:solidFill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W. Evan Johnson, PhD</a:t>
            </a:r>
          </a:p>
          <a:p>
            <a:pPr eaLnBrk="1" hangingPunct="1"/>
            <a:r>
              <a:rPr lang="en-US" sz="1400" dirty="0">
                <a:latin typeface="Arial" charset="0"/>
              </a:rPr>
              <a:t>Professor of Medicine, Division of Infectious Disease</a:t>
            </a:r>
          </a:p>
          <a:p>
            <a:pPr eaLnBrk="1" hangingPunct="1"/>
            <a:r>
              <a:rPr lang="en-US" sz="1400" dirty="0">
                <a:latin typeface="Arial" charset="0"/>
              </a:rPr>
              <a:t>Director, Center for Data Science</a:t>
            </a:r>
          </a:p>
          <a:p>
            <a:pPr eaLnBrk="1" hangingPunct="1"/>
            <a:r>
              <a:rPr lang="en-US" sz="1400" dirty="0">
                <a:latin typeface="Arial" charset="0"/>
              </a:rPr>
              <a:t>Rutgers University – New Jersey Medical School</a:t>
            </a:r>
          </a:p>
        </p:txBody>
      </p:sp>
      <p:sp>
        <p:nvSpPr>
          <p:cNvPr id="133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35114" y="2495811"/>
            <a:ext cx="7186004" cy="1102519"/>
          </a:xfrm>
          <a:solidFill>
            <a:schemeClr val="bg1">
              <a:alpha val="59000"/>
            </a:schemeClr>
          </a:solidFill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C00000"/>
                </a:solidFill>
                <a:latin typeface="Arial" charset="0"/>
              </a:rPr>
              <a:t>Methods and applications for multi-study learning with genomics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550730E1-66D8-7895-74C1-DC2EB2D77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9" y="626641"/>
            <a:ext cx="8350838" cy="448299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7EBC7C-2E46-DB7B-1C0D-8BF7B3EF533D}"/>
              </a:ext>
            </a:extLst>
          </p:cNvPr>
          <p:cNvSpPr txBox="1"/>
          <p:nvPr/>
        </p:nvSpPr>
        <p:spPr>
          <a:xfrm>
            <a:off x="2057400" y="50799"/>
            <a:ext cx="462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0" dirty="0" err="1"/>
              <a:t>ComBat</a:t>
            </a:r>
            <a:r>
              <a:rPr lang="en-US" sz="2400" kern="0" dirty="0"/>
              <a:t>-Seq for single cell data</a:t>
            </a:r>
          </a:p>
        </p:txBody>
      </p:sp>
    </p:spTree>
    <p:extLst>
      <p:ext uri="{BB962C8B-B14F-4D97-AF65-F5344CB8AC3E}">
        <p14:creationId xmlns:p14="http://schemas.microsoft.com/office/powerpoint/2010/main" val="406588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8338-6687-5B9A-AACA-840D6EE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1135"/>
            <a:ext cx="8229600" cy="606029"/>
          </a:xfrm>
        </p:spPr>
        <p:txBody>
          <a:bodyPr>
            <a:normAutofit/>
          </a:bodyPr>
          <a:lstStyle/>
          <a:p>
            <a:r>
              <a:rPr lang="en-US" dirty="0"/>
              <a:t>Raw Data Adjustment: Spike in Accuracy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785D2B-6AF8-0599-040C-9B8D6110E8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286726"/>
              </p:ext>
            </p:extLst>
          </p:nvPr>
        </p:nvGraphicFramePr>
        <p:xfrm>
          <a:off x="628651" y="1777337"/>
          <a:ext cx="7886697" cy="2495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1948733302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99138951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991548321"/>
                    </a:ext>
                  </a:extLst>
                </a:gridCol>
              </a:tblGrid>
              <a:tr h="444762">
                <a:tc>
                  <a:txBody>
                    <a:bodyPr/>
                    <a:lstStyle/>
                    <a:p>
                      <a:r>
                        <a:rPr lang="en-US" sz="2700" dirty="0"/>
                        <a:t>Method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Sensitivity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Specificity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3722"/>
                  </a:ext>
                </a:extLst>
              </a:tr>
              <a:tr h="563096">
                <a:tc>
                  <a:txBody>
                    <a:bodyPr/>
                    <a:lstStyle/>
                    <a:p>
                      <a:r>
                        <a:rPr lang="en-US" sz="2400" dirty="0"/>
                        <a:t>Unadjusted data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0.869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44368185"/>
                  </a:ext>
                </a:extLst>
              </a:tr>
              <a:tr h="444762">
                <a:tc>
                  <a:txBody>
                    <a:bodyPr/>
                    <a:lstStyle/>
                    <a:p>
                      <a:r>
                        <a:rPr lang="en-US" sz="2400" dirty="0"/>
                        <a:t>ComBat-Seq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0.782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0.876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1689882"/>
                  </a:ext>
                </a:extLst>
              </a:tr>
              <a:tr h="562348">
                <a:tc>
                  <a:txBody>
                    <a:bodyPr/>
                    <a:lstStyle/>
                    <a:p>
                      <a:r>
                        <a:rPr lang="en-US" sz="2400" dirty="0"/>
                        <a:t>ComBat-Cell-Seq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0.841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0.849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97187252"/>
                  </a:ext>
                </a:extLst>
              </a:tr>
              <a:tr h="444762">
                <a:tc>
                  <a:txBody>
                    <a:bodyPr/>
                    <a:lstStyle/>
                    <a:p>
                      <a:r>
                        <a:rPr lang="en-US" sz="2400" dirty="0"/>
                        <a:t>ScMerge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0.782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79778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024E3C4-B96A-BE87-5A24-A1C216752942}"/>
              </a:ext>
            </a:extLst>
          </p:cNvPr>
          <p:cNvSpPr txBox="1"/>
          <p:nvPr/>
        </p:nvSpPr>
        <p:spPr>
          <a:xfrm>
            <a:off x="2057400" y="50799"/>
            <a:ext cx="462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0" dirty="0" err="1"/>
              <a:t>ComBat</a:t>
            </a:r>
            <a:r>
              <a:rPr lang="en-US" sz="2400" kern="0" dirty="0"/>
              <a:t>-Seq for single cell data</a:t>
            </a:r>
          </a:p>
        </p:txBody>
      </p:sp>
    </p:spTree>
    <p:extLst>
      <p:ext uri="{BB962C8B-B14F-4D97-AF65-F5344CB8AC3E}">
        <p14:creationId xmlns:p14="http://schemas.microsoft.com/office/powerpoint/2010/main" val="249977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F1C93-A62A-3386-3A38-09531600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239F-FD1F-EE24-FF89-FA4D8D15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91" y="-100473"/>
            <a:ext cx="6946071" cy="891540"/>
          </a:xfrm>
        </p:spPr>
        <p:txBody>
          <a:bodyPr/>
          <a:lstStyle/>
          <a:p>
            <a:r>
              <a:rPr lang="en-US" dirty="0"/>
              <a:t>GEE Models for Microbiome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EF5A8-7D61-C6D3-33E3-6014B0C9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729"/>
            <a:ext cx="9009630" cy="37567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1EB285-3C20-7289-56F5-D555BE54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008" y="3677346"/>
            <a:ext cx="1071852" cy="1226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29E4D4-D1D0-A4E6-4465-F4CFAA46242D}"/>
              </a:ext>
            </a:extLst>
          </p:cNvPr>
          <p:cNvSpPr txBox="1"/>
          <p:nvPr/>
        </p:nvSpPr>
        <p:spPr>
          <a:xfrm>
            <a:off x="7899625" y="4860564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Howard Fan</a:t>
            </a:r>
          </a:p>
        </p:txBody>
      </p:sp>
    </p:spTree>
    <p:extLst>
      <p:ext uri="{BB962C8B-B14F-4D97-AF65-F5344CB8AC3E}">
        <p14:creationId xmlns:p14="http://schemas.microsoft.com/office/powerpoint/2010/main" val="420109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F1C93-A62A-3386-3A38-09531600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2BCEB2-9BE9-B31A-A98A-F1070031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984" y="2658580"/>
            <a:ext cx="1438657" cy="1438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1239F-FD1F-EE24-FF89-FA4D8D15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91" y="-100473"/>
            <a:ext cx="6946071" cy="891540"/>
          </a:xfrm>
        </p:spPr>
        <p:txBody>
          <a:bodyPr/>
          <a:lstStyle/>
          <a:p>
            <a:r>
              <a:rPr lang="en-US" dirty="0"/>
              <a:t>GEE Models for Microbiome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95F5F-7B19-5F99-60B9-E5E7F417E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385" y="970016"/>
                <a:ext cx="5495539" cy="410161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Over-dispersed, zero-inflated, high dimensional, compositional data </a:t>
                </a:r>
              </a:p>
              <a:p>
                <a:r>
                  <a:rPr lang="en-US" dirty="0"/>
                  <a:t>For example, model for Batch effects: </a:t>
                </a:r>
                <a:endParaRPr lang="en-US" dirty="0"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??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MS ??"/>
                            <a:cs typeface="Arial" panose="020B0604020202020204" pitchFamily="34" charset="0"/>
                          </a:rPr>
                          <m:t>𝑖𝑗𝑔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MS ??"/>
                        <a:cs typeface="Arial" panose="020B0604020202020204" pitchFamily="34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ea typeface="MS ??"/>
                        <a:cs typeface="Arial" panose="020B0604020202020204" pitchFamily="34" charset="0"/>
                      </a:rPr>
                      <m:t>𝑁𝐵</m:t>
                    </m:r>
                    <m:r>
                      <a:rPr lang="en-US" i="1">
                        <a:latin typeface="Cambria Math" panose="02040503050406030204" pitchFamily="18" charset="0"/>
                        <a:ea typeface="MS ??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??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MS ??"/>
                            <a:cs typeface="Arial" panose="020B0604020202020204" pitchFamily="34" charset="0"/>
                          </a:rPr>
                          <m:t>𝑖𝑗𝑔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MS ??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??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MS ??"/>
                            <a:cs typeface="Arial" panose="020B0604020202020204" pitchFamily="34" charset="0"/>
                          </a:rPr>
                          <m:t>𝑖𝑔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MS ??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MS ??"/>
                  </a:rPr>
                  <a:t> 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𝑖𝑗𝑔</m:t>
                              </m:r>
                            </m:sub>
                          </m:sSub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MS ??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MS ??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MS ??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𝑖𝑔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MS ??"/>
                          <a:cs typeface="Arial" panose="020B060402020202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latin typeface="Arial" panose="020B0604020202020204" pitchFamily="34" charset="0"/>
                  <a:ea typeface="MS ??"/>
                </a:endParaRPr>
              </a:p>
              <a:p>
                <a:pPr marL="0" indent="0" algn="ctr">
                  <a:buNone/>
                </a:pPr>
                <a:endParaRPr lang="en-US" dirty="0">
                  <a:latin typeface="Arial" panose="020B0604020202020204" pitchFamily="34" charset="0"/>
                  <a:ea typeface="MS ??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MS ??"/>
                          <a:cs typeface="Arial" panose="020B0604020202020204" pitchFamily="34" charset="0"/>
                        </a:rPr>
                        <m:t>𝑣𝑎𝑟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𝑖𝑗𝑔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MS ??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1/2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1/2</m:t>
                          </m:r>
                        </m:sup>
                      </m:sSub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MS ??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  <a:ea typeface="MS ??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MS ??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𝑑𝑖𝑎𝑔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𝑖𝑗𝑚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MS ??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𝑖𝑚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𝑖𝑗𝑚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MS ??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ea typeface="MS ??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Arial" panose="020B0604020202020204" pitchFamily="34" charset="0"/>
                  <a:ea typeface="MS ??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i="1" dirty="0"/>
                  <a:t>R</a:t>
                </a:r>
                <a:r>
                  <a:rPr lang="en-US" i="1" baseline="-25000" dirty="0"/>
                  <a:t>m</a:t>
                </a:r>
                <a:r>
                  <a:rPr lang="en-US" dirty="0"/>
                  <a:t>  describes compositional nature</a:t>
                </a:r>
                <a:r>
                  <a:rPr lang="en-US" dirty="0">
                    <a:latin typeface="Arial" panose="020B0604020202020204" pitchFamily="34" charset="0"/>
                    <a:ea typeface="MS ??"/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Methods and tools for longitudinal microbiome data </a:t>
                </a:r>
              </a:p>
              <a:p>
                <a:pPr algn="ctr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95F5F-7B19-5F99-60B9-E5E7F417E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385" y="970016"/>
                <a:ext cx="5495539" cy="4101613"/>
              </a:xfrm>
              <a:blipFill>
                <a:blip r:embed="rId3"/>
                <a:stretch>
                  <a:fillRect l="-693" t="-2160" r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ED374D8-8590-E232-22BF-61981E7B2CFD}"/>
              </a:ext>
            </a:extLst>
          </p:cNvPr>
          <p:cNvSpPr txBox="1"/>
          <p:nvPr/>
        </p:nvSpPr>
        <p:spPr>
          <a:xfrm>
            <a:off x="7807134" y="2780117"/>
            <a:ext cx="8723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Brie Odom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C254C-9D44-06BE-7A54-FDD537CC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12" y="1406849"/>
            <a:ext cx="137160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909661-DB9A-03FE-7D95-3A304C88C1C5}"/>
              </a:ext>
            </a:extLst>
          </p:cNvPr>
          <p:cNvSpPr txBox="1"/>
          <p:nvPr/>
        </p:nvSpPr>
        <p:spPr>
          <a:xfrm>
            <a:off x="7629261" y="4077083"/>
            <a:ext cx="1316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Lucas Schiffer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A014D6-EE78-215E-F975-879A16669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895" y="2893865"/>
            <a:ext cx="1071852" cy="1226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DF984-89B5-AEFB-B69C-2DDFE384C555}"/>
              </a:ext>
            </a:extLst>
          </p:cNvPr>
          <p:cNvSpPr txBox="1"/>
          <p:nvPr/>
        </p:nvSpPr>
        <p:spPr>
          <a:xfrm>
            <a:off x="6045512" y="4077083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Howard Fan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628C55-A257-8F5D-EF9F-5A2174E92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551" y="1405479"/>
            <a:ext cx="1263461" cy="11662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83519E-3151-2673-DD3A-4C402F7A9F0F}"/>
              </a:ext>
            </a:extLst>
          </p:cNvPr>
          <p:cNvSpPr txBox="1"/>
          <p:nvPr/>
        </p:nvSpPr>
        <p:spPr>
          <a:xfrm>
            <a:off x="5998021" y="2558612"/>
            <a:ext cx="139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Yuqing</a:t>
            </a:r>
            <a:r>
              <a:rPr lang="en-US" sz="1400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305959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B193-EDFC-0040-826C-BDA28E1C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2" y="28512"/>
            <a:ext cx="8229600" cy="606029"/>
          </a:xfrm>
        </p:spPr>
        <p:txBody>
          <a:bodyPr/>
          <a:lstStyle/>
          <a:p>
            <a:pPr algn="ctr"/>
            <a:r>
              <a:rPr lang="en-US" dirty="0" err="1"/>
              <a:t>BatchQC</a:t>
            </a:r>
            <a:r>
              <a:rPr lang="en-US" dirty="0"/>
              <a:t>: Evaluating Batch Effects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5D514-5D22-E043-848D-8B5233E5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751" y="3125641"/>
            <a:ext cx="1496096" cy="1496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2A4205-C72D-794F-B112-F90A3F89AAD7}"/>
              </a:ext>
            </a:extLst>
          </p:cNvPr>
          <p:cNvSpPr txBox="1"/>
          <p:nvPr/>
        </p:nvSpPr>
        <p:spPr>
          <a:xfrm>
            <a:off x="7218281" y="4624665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Solaiappan Manimaran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821C173-4C50-ACCD-927B-7755A357B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2655" b="23352"/>
          <a:stretch/>
        </p:blipFill>
        <p:spPr>
          <a:xfrm>
            <a:off x="3699536" y="3125640"/>
            <a:ext cx="3481402" cy="1936656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4A882F-A84F-C6CF-ABFB-BBC584B4E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8" r="12986" b="16797"/>
          <a:stretch/>
        </p:blipFill>
        <p:spPr bwMode="auto">
          <a:xfrm>
            <a:off x="7395751" y="1220359"/>
            <a:ext cx="1496096" cy="149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70C06-EFE1-415D-3E99-583DD016D823}"/>
              </a:ext>
            </a:extLst>
          </p:cNvPr>
          <p:cNvSpPr txBox="1"/>
          <p:nvPr/>
        </p:nvSpPr>
        <p:spPr>
          <a:xfrm>
            <a:off x="7405129" y="2775615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Jessica McClintock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409E4A1-57D2-9866-96AE-0EFDD663E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774"/>
          <a:stretch/>
        </p:blipFill>
        <p:spPr>
          <a:xfrm>
            <a:off x="190125" y="3154248"/>
            <a:ext cx="3212327" cy="184476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92A4DFE-E351-AA30-838C-C2236A51C9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536"/>
          <a:stretch/>
        </p:blipFill>
        <p:spPr>
          <a:xfrm>
            <a:off x="4072370" y="848915"/>
            <a:ext cx="3071643" cy="20690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B4EE68-CB91-B661-EF8A-FEA0EA539AEE}"/>
              </a:ext>
            </a:extLst>
          </p:cNvPr>
          <p:cNvSpPr txBox="1"/>
          <p:nvPr/>
        </p:nvSpPr>
        <p:spPr>
          <a:xfrm>
            <a:off x="189423" y="875500"/>
            <a:ext cx="36211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Test for Negative Binomial Assumption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Apply multiple batch correction methods (including </a:t>
            </a:r>
            <a:r>
              <a:rPr lang="en-US" sz="1400" dirty="0" err="1"/>
              <a:t>ComBat</a:t>
            </a:r>
            <a:r>
              <a:rPr lang="en-US" sz="1400" dirty="0"/>
              <a:t>-Seq)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Evaluate need for batch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Interactive Visualizations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Compare original and batch corrected data side by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Export corrected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Shiny App or R functions</a:t>
            </a:r>
          </a:p>
        </p:txBody>
      </p:sp>
    </p:spTree>
    <p:extLst>
      <p:ext uri="{BB962C8B-B14F-4D97-AF65-F5344CB8AC3E}">
        <p14:creationId xmlns:p14="http://schemas.microsoft.com/office/powerpoint/2010/main" val="112309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AFC91-0D84-5C47-95C2-09315599E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7" y="927280"/>
            <a:ext cx="7468169" cy="4006816"/>
          </a:xfrm>
        </p:spPr>
        <p:txBody>
          <a:bodyPr>
            <a:normAutofit lnSpcReduction="10000"/>
          </a:bodyPr>
          <a:lstStyle/>
          <a:p>
            <a:r>
              <a:rPr lang="en-US" sz="2700" dirty="0"/>
              <a:t>R Package for profiling 70</a:t>
            </a:r>
            <a:r>
              <a:rPr lang="en-US" sz="2700" dirty="0">
                <a:latin typeface="Lato" panose="020F0502020204030203" pitchFamily="34" charset="77"/>
              </a:rPr>
              <a:t>+ published signatures </a:t>
            </a:r>
          </a:p>
          <a:p>
            <a:pPr lvl="1"/>
            <a:r>
              <a:rPr lang="en-US" sz="1950" dirty="0">
                <a:latin typeface="Lato" panose="020F0502020204030203" pitchFamily="34" charset="77"/>
              </a:rPr>
              <a:t>Signatures of disease, response, and progression</a:t>
            </a:r>
          </a:p>
          <a:p>
            <a:r>
              <a:rPr lang="en-US" sz="2700" dirty="0">
                <a:latin typeface="Lato" panose="020F0502020204030203" pitchFamily="34" charset="77"/>
              </a:rPr>
              <a:t>Scoring with original models (</a:t>
            </a:r>
            <a:r>
              <a:rPr lang="en-US" sz="2700" b="1" dirty="0">
                <a:latin typeface="Lato" panose="020F0502020204030203" pitchFamily="34" charset="77"/>
              </a:rPr>
              <a:t>new!</a:t>
            </a:r>
            <a:r>
              <a:rPr lang="en-US" sz="2700" dirty="0">
                <a:latin typeface="Lato" panose="020F0502020204030203" pitchFamily="34" charset="77"/>
              </a:rPr>
              <a:t>) and gene set enrichment methods:</a:t>
            </a:r>
          </a:p>
          <a:p>
            <a:pPr lvl="1"/>
            <a:r>
              <a:rPr lang="en-US" sz="1950" dirty="0">
                <a:latin typeface="Lato" panose="020F0502020204030203" pitchFamily="34" charset="77"/>
              </a:rPr>
              <a:t>GSVA, </a:t>
            </a:r>
            <a:r>
              <a:rPr lang="en-US" sz="1950" dirty="0" err="1">
                <a:latin typeface="Lato" panose="020F0502020204030203" pitchFamily="34" charset="77"/>
              </a:rPr>
              <a:t>ssGSEA</a:t>
            </a:r>
            <a:r>
              <a:rPr lang="en-US" sz="1950" dirty="0">
                <a:latin typeface="Lato" panose="020F0502020204030203" pitchFamily="34" charset="77"/>
              </a:rPr>
              <a:t>, PLAGE, </a:t>
            </a:r>
            <a:r>
              <a:rPr lang="en-US" sz="1950" dirty="0" err="1">
                <a:latin typeface="Lato" panose="020F0502020204030203" pitchFamily="34" charset="77"/>
              </a:rPr>
              <a:t>singscore</a:t>
            </a:r>
            <a:r>
              <a:rPr lang="en-US" sz="1950" dirty="0">
                <a:latin typeface="Lato" panose="020F0502020204030203" pitchFamily="34" charset="77"/>
              </a:rPr>
              <a:t>, </a:t>
            </a:r>
            <a:r>
              <a:rPr lang="en-US" sz="1950" dirty="0" err="1">
                <a:latin typeface="Lato" panose="020F0502020204030203" pitchFamily="34" charset="77"/>
              </a:rPr>
              <a:t>zscore</a:t>
            </a:r>
            <a:r>
              <a:rPr lang="en-US" sz="1950" dirty="0">
                <a:latin typeface="Lato" panose="020F0502020204030203" pitchFamily="34" charset="77"/>
              </a:rPr>
              <a:t>, and ASSIGN</a:t>
            </a:r>
          </a:p>
          <a:p>
            <a:r>
              <a:rPr lang="en-US" sz="2700" dirty="0">
                <a:latin typeface="Lato" panose="020F0502020204030203" pitchFamily="34" charset="77"/>
              </a:rPr>
              <a:t>Visualization tools and functions:</a:t>
            </a:r>
          </a:p>
          <a:p>
            <a:pPr lvl="1"/>
            <a:r>
              <a:rPr lang="en-US" sz="1950" dirty="0">
                <a:latin typeface="Lato" panose="020F0502020204030203" pitchFamily="34" charset="77"/>
              </a:rPr>
              <a:t>Annotated heatmaps, boxplots, ROC, p-value and AUC tables</a:t>
            </a:r>
          </a:p>
          <a:p>
            <a:r>
              <a:rPr lang="en-US" sz="2550" b="1" dirty="0">
                <a:latin typeface="Lato" panose="020F0502020204030203" pitchFamily="34" charset="77"/>
              </a:rPr>
              <a:t>NEW!</a:t>
            </a:r>
            <a:r>
              <a:rPr lang="en-US" sz="2550" dirty="0">
                <a:latin typeface="Lato" panose="020F0502020204030203" pitchFamily="34" charset="77"/>
              </a:rPr>
              <a:t> </a:t>
            </a:r>
            <a:r>
              <a:rPr lang="en-US" sz="2550" dirty="0" err="1">
                <a:latin typeface="Lato" panose="020F0502020204030203" pitchFamily="34" charset="77"/>
              </a:rPr>
              <a:t>TBSignatureProfiler</a:t>
            </a:r>
            <a:r>
              <a:rPr lang="en-US" sz="2550" dirty="0">
                <a:latin typeface="Lato" panose="020F0502020204030203" pitchFamily="34" charset="77"/>
              </a:rPr>
              <a:t> graphical interface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C3250-7DB1-7A4A-8321-CA5E0004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952" y="2720587"/>
            <a:ext cx="1371600" cy="13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982ED-8C8F-2C47-833F-48BA2618CF66}"/>
              </a:ext>
            </a:extLst>
          </p:cNvPr>
          <p:cNvSpPr txBox="1"/>
          <p:nvPr/>
        </p:nvSpPr>
        <p:spPr>
          <a:xfrm>
            <a:off x="7938610" y="4121677"/>
            <a:ext cx="10903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David Jenkins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C5080-8BD3-0C40-9A13-459B2956FA5F}"/>
              </a:ext>
            </a:extLst>
          </p:cNvPr>
          <p:cNvSpPr txBox="1"/>
          <p:nvPr/>
        </p:nvSpPr>
        <p:spPr>
          <a:xfrm>
            <a:off x="7892176" y="2141743"/>
            <a:ext cx="1136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/>
              <a:t>Brie Odom</a:t>
            </a:r>
            <a:endParaRPr lang="en-US" sz="105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A04DFD-1DAC-B446-8884-FFA200452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952" y="758003"/>
            <a:ext cx="13716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773FE-4BC0-534A-A47A-1702182FE12D}"/>
              </a:ext>
            </a:extLst>
          </p:cNvPr>
          <p:cNvSpPr txBox="1"/>
          <p:nvPr/>
        </p:nvSpPr>
        <p:spPr>
          <a:xfrm>
            <a:off x="-51146" y="4764819"/>
            <a:ext cx="9195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/>
              <a:t>Johnson et al, BMC Infectious Diseases, 2020; </a:t>
            </a: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compbiomed</a:t>
            </a:r>
            <a:r>
              <a:rPr lang="en-US" sz="1600" dirty="0"/>
              <a:t>/</a:t>
            </a:r>
            <a:r>
              <a:rPr lang="en-US" sz="1600" dirty="0" err="1"/>
              <a:t>TBSignatureProfiler</a:t>
            </a:r>
            <a:endParaRPr lang="en-US" sz="16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3F5FC99-2297-0D49-9560-DB113B6E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070" y="-133385"/>
            <a:ext cx="5797296" cy="89154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TBSignatureProfiler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51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B150-6ADE-854C-9873-9E434EBA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TBSignatureProfiler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45B24D-B096-6148-B4A7-F920DD246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4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EE4C07-2EAD-8945-A8AF-AC9F96D4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170"/>
            <a:ext cx="5226118" cy="41808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5B9AE2-4165-264E-B84D-543A819D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09" y="968718"/>
            <a:ext cx="5842684" cy="41733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657BE-619A-5541-9F2A-D82A14A14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516" y="968718"/>
            <a:ext cx="5842685" cy="417334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44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6DFA-AA52-3B49-9241-AE1D07FBD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006" y="-98212"/>
            <a:ext cx="8229600" cy="85725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curatedTBData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33E30-BF57-7E44-9AAA-54E1A5BEB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8133" y="908194"/>
            <a:ext cx="6445751" cy="2470932"/>
          </a:xfrm>
        </p:spPr>
        <p:txBody>
          <a:bodyPr/>
          <a:lstStyle/>
          <a:p>
            <a:r>
              <a:rPr lang="en-US" sz="1800" dirty="0"/>
              <a:t>Curate expression data: currently 42+ TB experiments—more than 4,000 samples!</a:t>
            </a:r>
          </a:p>
          <a:p>
            <a:r>
              <a:rPr lang="en-US" sz="1800" dirty="0"/>
              <a:t>Multiple platforms (array, sequencing,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r>
              <a:rPr lang="en-US" sz="1800" dirty="0"/>
              <a:t>Using </a:t>
            </a:r>
            <a:r>
              <a:rPr lang="en-US" sz="1800" dirty="0" err="1"/>
              <a:t>SummarizedExperiment</a:t>
            </a:r>
            <a:r>
              <a:rPr lang="en-US" sz="1800" dirty="0"/>
              <a:t> Objects in R</a:t>
            </a:r>
          </a:p>
          <a:p>
            <a:r>
              <a:rPr lang="en-US" sz="1800" dirty="0"/>
              <a:t>Resource for biomarker validation/development!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02108-0A13-7141-86F8-77C11F73DC95}"/>
              </a:ext>
            </a:extLst>
          </p:cNvPr>
          <p:cNvSpPr txBox="1"/>
          <p:nvPr/>
        </p:nvSpPr>
        <p:spPr>
          <a:xfrm>
            <a:off x="7951799" y="1522556"/>
            <a:ext cx="9605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/>
              <a:t>Xutao</a:t>
            </a:r>
            <a:r>
              <a:rPr lang="en-US" sz="1050" b="1" dirty="0"/>
              <a:t> Wang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2EE725-B6BC-5749-BFC1-941C381D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798" y="162551"/>
            <a:ext cx="912386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1A801D-A5B5-634C-9016-F68688F8D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199" y="162551"/>
            <a:ext cx="1371600" cy="1371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7ACC65-A212-D248-B520-E8C3BA7FE805}"/>
              </a:ext>
            </a:extLst>
          </p:cNvPr>
          <p:cNvSpPr txBox="1"/>
          <p:nvPr/>
        </p:nvSpPr>
        <p:spPr>
          <a:xfrm>
            <a:off x="6714646" y="1548728"/>
            <a:ext cx="1180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Dr. Prasad </a:t>
            </a:r>
            <a:r>
              <a:rPr lang="en-US" sz="1050" b="1" dirty="0" err="1"/>
              <a:t>Patil</a:t>
            </a:r>
            <a:endParaRPr lang="en-US" sz="105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6935F-E0A4-534F-B324-94E5E834B65F}"/>
              </a:ext>
            </a:extLst>
          </p:cNvPr>
          <p:cNvSpPr txBox="1"/>
          <p:nvPr/>
        </p:nvSpPr>
        <p:spPr>
          <a:xfrm>
            <a:off x="1346883" y="4744103"/>
            <a:ext cx="580479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https://</a:t>
            </a:r>
            <a:r>
              <a:rPr lang="en-US" sz="2100" dirty="0" err="1"/>
              <a:t>github.com</a:t>
            </a:r>
            <a:r>
              <a:rPr lang="en-US" sz="2100" dirty="0"/>
              <a:t>/</a:t>
            </a:r>
            <a:r>
              <a:rPr lang="en-US" sz="2100" dirty="0" err="1"/>
              <a:t>compbiomed</a:t>
            </a:r>
            <a:r>
              <a:rPr lang="en-US" sz="2100" dirty="0"/>
              <a:t>/</a:t>
            </a:r>
            <a:r>
              <a:rPr lang="en-US" sz="2100" dirty="0" err="1"/>
              <a:t>curatedTBData</a:t>
            </a:r>
            <a:endParaRPr lang="en-US" sz="2100" dirty="0"/>
          </a:p>
          <a:p>
            <a:endParaRPr lang="en-US" sz="2100" dirty="0">
              <a:solidFill>
                <a:schemeClr val="bg1"/>
              </a:solidFill>
            </a:endParaRPr>
          </a:p>
          <a:p>
            <a:endParaRPr lang="en-US" sz="21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E0CDE5-BAD0-1F44-AFB5-4B727DE9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6764"/>
            <a:ext cx="6074696" cy="20495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72EDE295-5D11-0648-92F9-62760DBAB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96" y="1943084"/>
            <a:ext cx="3444786" cy="27706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8013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13D4-B166-9C49-8129-EB6FECC7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410" y="-44604"/>
            <a:ext cx="8743272" cy="786926"/>
          </a:xfrm>
        </p:spPr>
        <p:txBody>
          <a:bodyPr>
            <a:normAutofit/>
          </a:bodyPr>
          <a:lstStyle/>
          <a:p>
            <a:r>
              <a:rPr lang="en-US" dirty="0" err="1"/>
              <a:t>curatedTBData</a:t>
            </a:r>
            <a:r>
              <a:rPr lang="en-US" dirty="0"/>
              <a:t> and </a:t>
            </a:r>
            <a:r>
              <a:rPr lang="en-US" dirty="0" err="1"/>
              <a:t>TBSignatureProfiler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F8AF9D-3B38-6727-BF73-C2FB3572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13" y="1059835"/>
            <a:ext cx="3019605" cy="40261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3FAFE7-81CE-411F-B554-A48D26359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49" y="1059835"/>
            <a:ext cx="4697164" cy="40261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862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521F-352D-E5C3-2988-AD0D503B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1" y="0"/>
            <a:ext cx="8229600" cy="606029"/>
          </a:xfrm>
        </p:spPr>
        <p:txBody>
          <a:bodyPr/>
          <a:lstStyle/>
          <a:p>
            <a:r>
              <a:rPr lang="en-US" dirty="0"/>
              <a:t>Multi-study Learning</a:t>
            </a:r>
          </a:p>
        </p:txBody>
      </p:sp>
      <p:pic>
        <p:nvPicPr>
          <p:cNvPr id="5" name="Content Placeholder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34F40206-5669-3E3B-1E04-AB76A296B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762453"/>
            <a:ext cx="8545126" cy="4201433"/>
          </a:xfrm>
        </p:spPr>
      </p:pic>
    </p:spTree>
    <p:extLst>
      <p:ext uri="{BB962C8B-B14F-4D97-AF65-F5344CB8AC3E}">
        <p14:creationId xmlns:p14="http://schemas.microsoft.com/office/powerpoint/2010/main" val="265462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house under construction with dirt and clouds in the sky&#10;&#10;Description automatically generated">
            <a:extLst>
              <a:ext uri="{FF2B5EF4-FFF2-40B4-BE49-F238E27FC236}">
                <a16:creationId xmlns:a16="http://schemas.microsoft.com/office/drawing/2014/main" id="{3874E075-CDF8-2236-CAF6-9A72EA75A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00" y="2169264"/>
            <a:ext cx="4278800" cy="32091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7C35A-CA46-4AFF-B13B-AFD925376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5200" cy="364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C8CC5-C9E2-D5E7-2FBE-4C0E28B82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488" y="2563135"/>
            <a:ext cx="2054528" cy="2739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DCD878-D5AF-623C-8F45-F9686FA63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3135"/>
            <a:ext cx="3440488" cy="2580366"/>
          </a:xfrm>
          <a:prstGeom prst="rect">
            <a:avLst/>
          </a:prstGeom>
        </p:spPr>
      </p:pic>
      <p:pic>
        <p:nvPicPr>
          <p:cNvPr id="16" name="Picture 15" descr="A group of people in a suit jumping in the air&#10;&#10;Description automatically generated">
            <a:extLst>
              <a:ext uri="{FF2B5EF4-FFF2-40B4-BE49-F238E27FC236}">
                <a16:creationId xmlns:a16="http://schemas.microsoft.com/office/drawing/2014/main" id="{CAF08774-4D3B-F323-C005-A62C004D2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28" y="-958139"/>
            <a:ext cx="2337481" cy="3512574"/>
          </a:xfrm>
          <a:prstGeom prst="rect">
            <a:avLst/>
          </a:prstGeom>
        </p:spPr>
      </p:pic>
      <p:pic>
        <p:nvPicPr>
          <p:cNvPr id="18" name="Picture 17" descr="A person in a white dress flying in the air with other people lying down&#10;&#10;Description automatically generated">
            <a:extLst>
              <a:ext uri="{FF2B5EF4-FFF2-40B4-BE49-F238E27FC236}">
                <a16:creationId xmlns:a16="http://schemas.microsoft.com/office/drawing/2014/main" id="{B8A790E9-092A-0E1A-1155-E598570BA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991" y="-953789"/>
            <a:ext cx="2337482" cy="35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90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14942-73FB-3150-9A5F-BF0EDCFB3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55B4-CDD4-CB2B-1DB6-476DE004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5126"/>
            <a:ext cx="7886700" cy="46910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Solution when multiple studies available: 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A60D-A48D-FAC9-4E40-6E297D42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10" y="1615678"/>
            <a:ext cx="7886700" cy="3527822"/>
          </a:xfrm>
        </p:spPr>
        <p:txBody>
          <a:bodyPr>
            <a:normAutofit/>
          </a:bodyPr>
          <a:lstStyle/>
          <a:p>
            <a:r>
              <a:rPr lang="en-US" sz="1800" dirty="0"/>
              <a:t>Ensemble learning: </a:t>
            </a:r>
          </a:p>
          <a:p>
            <a:pPr lvl="1"/>
            <a:r>
              <a:rPr lang="en-US" sz="1500" dirty="0"/>
              <a:t>Established machine learning approach</a:t>
            </a:r>
          </a:p>
          <a:p>
            <a:pPr lvl="1"/>
            <a:r>
              <a:rPr lang="en-US" sz="1500" dirty="0"/>
              <a:t>Combined multiple models to improve prediction</a:t>
            </a:r>
          </a:p>
          <a:p>
            <a:endParaRPr lang="en-US" sz="1800" dirty="0"/>
          </a:p>
          <a:p>
            <a:r>
              <a:rPr lang="en-US" sz="1800" dirty="0"/>
              <a:t>Cross-study learners (CSL) </a:t>
            </a:r>
          </a:p>
          <a:p>
            <a:pPr lvl="1"/>
            <a:r>
              <a:rPr lang="en-US" sz="1500" dirty="0"/>
              <a:t>Generalizable performance in independent test set</a:t>
            </a:r>
            <a:endParaRPr lang="en-US" sz="1200" dirty="0"/>
          </a:p>
          <a:p>
            <a:pPr lvl="1"/>
            <a:r>
              <a:rPr lang="en-US" sz="1500" dirty="0"/>
              <a:t>Experimental and theoretical insights (regression)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F12D6-F5A3-2F53-96FD-53FBE9AD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56" y="1120465"/>
            <a:ext cx="2842650" cy="2988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0BEB95-866B-5B8E-EB03-1B1E918C2860}"/>
              </a:ext>
            </a:extLst>
          </p:cNvPr>
          <p:cNvSpPr txBox="1"/>
          <p:nvPr/>
        </p:nvSpPr>
        <p:spPr>
          <a:xfrm>
            <a:off x="5824856" y="4103736"/>
            <a:ext cx="29033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Cross-study learners from </a:t>
            </a:r>
            <a:r>
              <a:rPr lang="it-IT" sz="1050" i="1" dirty="0"/>
              <a:t>Patil and Parmigiani, </a:t>
            </a:r>
            <a:r>
              <a:rPr lang="en-US" sz="1050" i="1" dirty="0"/>
              <a:t>“Training replicable predictors in multiple studies”,</a:t>
            </a:r>
            <a:r>
              <a:rPr lang="it-IT" sz="1050" i="1" dirty="0"/>
              <a:t> PNAS 2018</a:t>
            </a:r>
            <a:r>
              <a:rPr lang="en-US" sz="1050" i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11089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411EF-4F52-A803-AB91-ABFC9C45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2B55EA-D07F-D643-2DD8-05D33DE0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6883"/>
            <a:ext cx="7886700" cy="554831"/>
          </a:xfrm>
        </p:spPr>
        <p:txBody>
          <a:bodyPr>
            <a:normAutofit/>
          </a:bodyPr>
          <a:lstStyle/>
          <a:p>
            <a:r>
              <a:rPr lang="en-US" sz="2700" dirty="0"/>
              <a:t>Intuition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342568-45AF-674A-0B47-58BA14519651}"/>
              </a:ext>
            </a:extLst>
          </p:cNvPr>
          <p:cNvSpPr/>
          <p:nvPr/>
        </p:nvSpPr>
        <p:spPr>
          <a:xfrm>
            <a:off x="1073150" y="1542638"/>
            <a:ext cx="21145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7DD05E-9378-01F6-8928-F6631BFD0CC4}"/>
              </a:ext>
            </a:extLst>
          </p:cNvPr>
          <p:cNvSpPr/>
          <p:nvPr/>
        </p:nvSpPr>
        <p:spPr>
          <a:xfrm>
            <a:off x="5344160" y="1542638"/>
            <a:ext cx="2114550" cy="457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54794-A2AE-37D8-D4F4-F9FB254A6F80}"/>
              </a:ext>
            </a:extLst>
          </p:cNvPr>
          <p:cNvSpPr txBox="1"/>
          <p:nvPr/>
        </p:nvSpPr>
        <p:spPr>
          <a:xfrm>
            <a:off x="1597025" y="1606439"/>
            <a:ext cx="10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Merging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27714-0E4F-6448-5F02-ACFFD1D17B65}"/>
              </a:ext>
            </a:extLst>
          </p:cNvPr>
          <p:cNvSpPr txBox="1"/>
          <p:nvPr/>
        </p:nvSpPr>
        <p:spPr>
          <a:xfrm>
            <a:off x="5772150" y="1606439"/>
            <a:ext cx="12585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Ensembling</a:t>
            </a: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202BF-E4CF-5C0D-8081-F1C129B7B8FA}"/>
              </a:ext>
            </a:extLst>
          </p:cNvPr>
          <p:cNvSpPr txBox="1"/>
          <p:nvPr/>
        </p:nvSpPr>
        <p:spPr>
          <a:xfrm>
            <a:off x="3708718" y="1444856"/>
            <a:ext cx="10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VS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DFF9474B-24FE-A961-6F84-509CB6346A8A}"/>
              </a:ext>
            </a:extLst>
          </p:cNvPr>
          <p:cNvSpPr/>
          <p:nvPr/>
        </p:nvSpPr>
        <p:spPr>
          <a:xfrm>
            <a:off x="4003993" y="1653721"/>
            <a:ext cx="476250" cy="228600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092032-A76E-F4AE-E142-F9E81BBA931F}"/>
              </a:ext>
            </a:extLst>
          </p:cNvPr>
          <p:cNvSpPr txBox="1"/>
          <p:nvPr/>
        </p:nvSpPr>
        <p:spPr>
          <a:xfrm>
            <a:off x="884635" y="2258514"/>
            <a:ext cx="32027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Integrates data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Remove undesired variation from as many of the genomic features as feasible, then use the "cleaned" data in training</a:t>
            </a:r>
          </a:p>
          <a:p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CBF65-9735-16E8-6874-194D7B073C2D}"/>
              </a:ext>
            </a:extLst>
          </p:cNvPr>
          <p:cNvSpPr txBox="1"/>
          <p:nvPr/>
        </p:nvSpPr>
        <p:spPr>
          <a:xfrm>
            <a:off x="5057775" y="2258514"/>
            <a:ext cx="3562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Integrates models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Weights reward prediction functions that, while trained in one batch, continue to predict well in other batches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likely to avoid using features affected by batch effect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2273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546E-5DA2-47E9-442A-B48275D8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test set&#10;&#10;Description automatically generated">
            <a:extLst>
              <a:ext uri="{FF2B5EF4-FFF2-40B4-BE49-F238E27FC236}">
                <a16:creationId xmlns:a16="http://schemas.microsoft.com/office/drawing/2014/main" id="{AD73509D-28C0-A311-510E-507F1D5A0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497"/>
            <a:ext cx="9140903" cy="36724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0F248-00F5-8E48-8944-86DD31294BF0}"/>
              </a:ext>
            </a:extLst>
          </p:cNvPr>
          <p:cNvSpPr txBox="1"/>
          <p:nvPr/>
        </p:nvSpPr>
        <p:spPr>
          <a:xfrm>
            <a:off x="2063578" y="581630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we Merge or Ensemble?</a:t>
            </a:r>
          </a:p>
        </p:txBody>
      </p:sp>
    </p:spTree>
    <p:extLst>
      <p:ext uri="{BB962C8B-B14F-4D97-AF65-F5344CB8AC3E}">
        <p14:creationId xmlns:p14="http://schemas.microsoft.com/office/powerpoint/2010/main" val="282301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D2FF7-7CE2-AE72-B761-760E3E341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A350B4-D005-1C7B-080E-8FBAD3C83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2" y="645097"/>
            <a:ext cx="7382064" cy="591472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9697A-CA6A-C921-02AD-F3C1783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653" y="682068"/>
            <a:ext cx="1263461" cy="1166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2D8B07-D305-BA8E-AA85-058848F523EC}"/>
              </a:ext>
            </a:extLst>
          </p:cNvPr>
          <p:cNvSpPr txBox="1"/>
          <p:nvPr/>
        </p:nvSpPr>
        <p:spPr>
          <a:xfrm>
            <a:off x="7888423" y="1848339"/>
            <a:ext cx="1399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/>
              <a:t>Yuqing</a:t>
            </a:r>
            <a:r>
              <a:rPr lang="en-US" sz="1050" b="1" dirty="0"/>
              <a:t> Zhang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AE83E3-6954-5F37-2461-51B6E9949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653" y="2102255"/>
            <a:ext cx="13716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9C3401-5A9F-BEFD-919B-0D2960A6847C}"/>
              </a:ext>
            </a:extLst>
          </p:cNvPr>
          <p:cNvSpPr txBox="1"/>
          <p:nvPr/>
        </p:nvSpPr>
        <p:spPr>
          <a:xfrm>
            <a:off x="7966598" y="3473855"/>
            <a:ext cx="955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Prasad Patil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F8DAC-8FBA-9E97-9684-9F4E9E2BE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423" y="3742512"/>
            <a:ext cx="1112063" cy="11120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03498A-3AD6-0DD1-79FD-57CE69150657}"/>
              </a:ext>
            </a:extLst>
          </p:cNvPr>
          <p:cNvSpPr txBox="1"/>
          <p:nvPr/>
        </p:nvSpPr>
        <p:spPr>
          <a:xfrm>
            <a:off x="7691845" y="4866370"/>
            <a:ext cx="15199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Giovanni </a:t>
            </a:r>
            <a:r>
              <a:rPr lang="en-US" sz="1050" b="1" dirty="0" err="1"/>
              <a:t>Parmigiani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950184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2A965-9F93-525D-8136-E0EFAB98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92B4FE-07CF-9501-5EEF-8FD4702C5C59}"/>
              </a:ext>
            </a:extLst>
          </p:cNvPr>
          <p:cNvSpPr txBox="1">
            <a:spLocks/>
          </p:cNvSpPr>
          <p:nvPr/>
        </p:nvSpPr>
        <p:spPr>
          <a:xfrm>
            <a:off x="234778" y="835819"/>
            <a:ext cx="2981369" cy="43076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Example results using random forest (RF) as learner</a:t>
            </a:r>
            <a:endParaRPr lang="en-US" sz="600" dirty="0"/>
          </a:p>
          <a:p>
            <a:endParaRPr lang="en-US" sz="600" dirty="0"/>
          </a:p>
          <a:p>
            <a:r>
              <a:rPr lang="en-US" sz="1800" i="1" u="sng" dirty="0"/>
              <a:t>Transition point</a:t>
            </a:r>
            <a:r>
              <a:rPr lang="en-US" sz="1800" dirty="0"/>
              <a:t>: merging out-performs ensemble at low level of batch effect; ensemble is better at high batch differences</a:t>
            </a:r>
          </a:p>
          <a:p>
            <a:endParaRPr lang="en-US" sz="600" dirty="0"/>
          </a:p>
          <a:p>
            <a:r>
              <a:rPr lang="en-US" sz="1800" dirty="0"/>
              <a:t>Consistent with established cross-study results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BB8A3-7FB5-5D15-23D6-BC50D1820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14" y="0"/>
            <a:ext cx="5781486" cy="5016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D13E94-81F0-6659-8EC3-D1A4A1FFF5B7}"/>
              </a:ext>
            </a:extLst>
          </p:cNvPr>
          <p:cNvSpPr/>
          <p:nvPr/>
        </p:nvSpPr>
        <p:spPr>
          <a:xfrm>
            <a:off x="234778" y="4914954"/>
            <a:ext cx="65859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900" i="1" dirty="0">
                <a:solidFill>
                  <a:srgbClr val="222222"/>
                </a:solidFill>
              </a:rPr>
              <a:t>Zhang, et al. "</a:t>
            </a:r>
            <a:r>
              <a:rPr lang="en-US" sz="900" i="1" dirty="0" err="1">
                <a:solidFill>
                  <a:srgbClr val="222222"/>
                </a:solidFill>
              </a:rPr>
              <a:t>Robustifying</a:t>
            </a:r>
            <a:r>
              <a:rPr lang="en-US" sz="900" i="1" dirty="0">
                <a:solidFill>
                  <a:srgbClr val="222222"/>
                </a:solidFill>
              </a:rPr>
              <a:t> genomic classifiers to batch effects via ensemble learning."  Bioinformatics., 2021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511782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1BD202-9A42-4CCD-B41A-A4D66D3E9E34}"/>
              </a:ext>
            </a:extLst>
          </p:cNvPr>
          <p:cNvSpPr txBox="1"/>
          <p:nvPr/>
        </p:nvSpPr>
        <p:spPr>
          <a:xfrm>
            <a:off x="8183481" y="4863412"/>
            <a:ext cx="9605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/>
              <a:t>Xutao</a:t>
            </a:r>
            <a:r>
              <a:rPr lang="en-US" sz="1050" b="1" dirty="0"/>
              <a:t> Wang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99B65D-1AEF-B56E-DA7A-E2EF1863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480" y="3503407"/>
            <a:ext cx="912386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814F0-978F-E17C-AE7D-16D3A407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881" y="3503407"/>
            <a:ext cx="1371600" cy="137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BBFAE-6D13-0FCB-B27F-55C4959E274D}"/>
              </a:ext>
            </a:extLst>
          </p:cNvPr>
          <p:cNvSpPr txBox="1"/>
          <p:nvPr/>
        </p:nvSpPr>
        <p:spPr>
          <a:xfrm>
            <a:off x="6946328" y="4889584"/>
            <a:ext cx="1180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Dr. Prasad </a:t>
            </a:r>
            <a:r>
              <a:rPr lang="en-US" sz="1050" b="1" dirty="0" err="1"/>
              <a:t>Patil</a:t>
            </a:r>
            <a:endParaRPr lang="en-US" sz="105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DB7E1-E382-B212-F9D0-72AAFB1E04F1}"/>
              </a:ext>
            </a:extLst>
          </p:cNvPr>
          <p:cNvSpPr txBox="1"/>
          <p:nvPr/>
        </p:nvSpPr>
        <p:spPr>
          <a:xfrm>
            <a:off x="2122397" y="3252"/>
            <a:ext cx="6061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Multi-Source Domain Adaptation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841E5-85CA-06BD-FE54-DB96B6C9D978}"/>
              </a:ext>
            </a:extLst>
          </p:cNvPr>
          <p:cNvSpPr txBox="1"/>
          <p:nvPr/>
        </p:nvSpPr>
        <p:spPr>
          <a:xfrm>
            <a:off x="294761" y="631303"/>
            <a:ext cx="88011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Traditional models: </a:t>
            </a:r>
          </a:p>
          <a:p>
            <a:r>
              <a:rPr lang="en-US" sz="2000" dirty="0">
                <a:latin typeface="Helvetica" pitchFamily="2" charset="0"/>
              </a:rPr>
              <a:t>T</a:t>
            </a:r>
            <a:r>
              <a:rPr lang="en-US" sz="2000" dirty="0">
                <a:effectLst/>
                <a:latin typeface="Helvetica" pitchFamily="2" charset="0"/>
              </a:rPr>
              <a:t>raining and </a:t>
            </a:r>
            <a:r>
              <a:rPr lang="en-US" sz="2000" dirty="0">
                <a:latin typeface="Helvetica" pitchFamily="2" charset="0"/>
              </a:rPr>
              <a:t>testing datasets are distributed identically. Violated by: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Helvetica" pitchFamily="2" charset="0"/>
              </a:rPr>
              <a:t>covariate shift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effectLst/>
                <a:latin typeface="Helvetica" pitchFamily="2" charset="0"/>
              </a:rPr>
              <a:t>distribution gap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r>
              <a:rPr lang="en-US" b="1" dirty="0">
                <a:effectLst/>
                <a:latin typeface="Helvetica" pitchFamily="2" charset="0"/>
              </a:rPr>
              <a:t>Multi-study learning</a:t>
            </a:r>
          </a:p>
          <a:p>
            <a:r>
              <a:rPr lang="en-US" sz="2000" dirty="0">
                <a:effectLst/>
                <a:latin typeface="Helvetica" pitchFamily="2" charset="0"/>
              </a:rPr>
              <a:t>Common for multiple datasets with shared covariates and outcomes: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effectLst/>
                <a:latin typeface="Helvetica" pitchFamily="2" charset="0"/>
              </a:rPr>
              <a:t>Inefficient to rely on one data source for training</a:t>
            </a:r>
          </a:p>
          <a:p>
            <a:pPr marL="342900" indent="-342900">
              <a:buFontTx/>
              <a:buChar char="-"/>
            </a:pPr>
            <a:endParaRPr lang="en-US" sz="2000" dirty="0">
              <a:effectLst/>
              <a:latin typeface="Helvetica" pitchFamily="2" charset="0"/>
            </a:endParaRPr>
          </a:p>
          <a:p>
            <a:r>
              <a:rPr lang="en-US" b="1" dirty="0">
                <a:effectLst/>
                <a:latin typeface="Helvetica" pitchFamily="2" charset="0"/>
              </a:rPr>
              <a:t>Multi-source domain adaptation: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effectLst/>
                <a:latin typeface="Helvetica" pitchFamily="2" charset="0"/>
              </a:rPr>
              <a:t>Merge all training studies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effectLst/>
                <a:latin typeface="Helvetica" pitchFamily="2" charset="0"/>
              </a:rPr>
              <a:t>Keep each training dataset separately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5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A0A719B1-F9E7-9C23-5BF6-778C72D0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8" y="768158"/>
            <a:ext cx="9046612" cy="4146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F9244-D8A9-5106-0418-0DD5ADF9286C}"/>
              </a:ext>
            </a:extLst>
          </p:cNvPr>
          <p:cNvSpPr txBox="1"/>
          <p:nvPr/>
        </p:nvSpPr>
        <p:spPr>
          <a:xfrm>
            <a:off x="2122397" y="3252"/>
            <a:ext cx="6061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Multi-Source Domain Adaptation</a:t>
            </a:r>
          </a:p>
        </p:txBody>
      </p:sp>
    </p:spTree>
    <p:extLst>
      <p:ext uri="{BB962C8B-B14F-4D97-AF65-F5344CB8AC3E}">
        <p14:creationId xmlns:p14="http://schemas.microsoft.com/office/powerpoint/2010/main" val="2142135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796AF9CA-0131-DB36-4F21-B2A73D24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027"/>
            <a:ext cx="8472196" cy="3142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8DA44-E864-39DF-EF81-1EAAC95B9D3C}"/>
              </a:ext>
            </a:extLst>
          </p:cNvPr>
          <p:cNvSpPr txBox="1"/>
          <p:nvPr/>
        </p:nvSpPr>
        <p:spPr>
          <a:xfrm>
            <a:off x="2122397" y="3252"/>
            <a:ext cx="6061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Multi-Source Domain Adaptation</a:t>
            </a:r>
          </a:p>
        </p:txBody>
      </p:sp>
      <p:pic>
        <p:nvPicPr>
          <p:cNvPr id="8" name="Picture 7" descr="A diagram of a equation&#10;&#10;Description automatically generated">
            <a:extLst>
              <a:ext uri="{FF2B5EF4-FFF2-40B4-BE49-F238E27FC236}">
                <a16:creationId xmlns:a16="http://schemas.microsoft.com/office/drawing/2014/main" id="{F1D9149B-DE94-DFB2-6E82-1BD84244F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6564"/>
            <a:ext cx="5616603" cy="1746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BF9A62-6397-640F-AB22-F3D3412EFDCE}"/>
              </a:ext>
            </a:extLst>
          </p:cNvPr>
          <p:cNvSpPr txBox="1"/>
          <p:nvPr/>
        </p:nvSpPr>
        <p:spPr>
          <a:xfrm>
            <a:off x="8183481" y="4863412"/>
            <a:ext cx="9605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/>
              <a:t>Xutao</a:t>
            </a:r>
            <a:r>
              <a:rPr lang="en-US" sz="1050" b="1" dirty="0"/>
              <a:t> Wang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34BDE5-3998-CEFA-3583-4019B1513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480" y="3503407"/>
            <a:ext cx="912386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8F2E7F-EB42-1215-1FAD-3A8010D3B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81" y="3503407"/>
            <a:ext cx="1371600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D6292-6AB1-CD79-D365-FDD599B905E4}"/>
              </a:ext>
            </a:extLst>
          </p:cNvPr>
          <p:cNvSpPr txBox="1"/>
          <p:nvPr/>
        </p:nvSpPr>
        <p:spPr>
          <a:xfrm>
            <a:off x="6946328" y="4889584"/>
            <a:ext cx="1180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Dr. Prasad </a:t>
            </a:r>
            <a:r>
              <a:rPr lang="en-US" sz="1050" b="1" dirty="0" err="1"/>
              <a:t>Patil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184521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E2801F0-A5ED-B31E-F8FD-BC317D02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3" y="995423"/>
            <a:ext cx="8944233" cy="3806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273C7-F965-1A32-33B1-A709805613F8}"/>
              </a:ext>
            </a:extLst>
          </p:cNvPr>
          <p:cNvSpPr txBox="1"/>
          <p:nvPr/>
        </p:nvSpPr>
        <p:spPr>
          <a:xfrm>
            <a:off x="1764462" y="17549"/>
            <a:ext cx="7221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Adaptive Learning Improves Prediction</a:t>
            </a:r>
          </a:p>
        </p:txBody>
      </p:sp>
    </p:spTree>
    <p:extLst>
      <p:ext uri="{BB962C8B-B14F-4D97-AF65-F5344CB8AC3E}">
        <p14:creationId xmlns:p14="http://schemas.microsoft.com/office/powerpoint/2010/main" val="562881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7E6C-7FC4-B21F-90BB-E2EBA639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836" y="0"/>
            <a:ext cx="8229600" cy="606029"/>
          </a:xfrm>
        </p:spPr>
        <p:txBody>
          <a:bodyPr/>
          <a:lstStyle/>
          <a:p>
            <a:r>
              <a:rPr lang="en-US" dirty="0"/>
              <a:t>Federated Learning: Architecture</a:t>
            </a:r>
          </a:p>
        </p:txBody>
      </p:sp>
      <p:pic>
        <p:nvPicPr>
          <p:cNvPr id="4" name="Picture 3" descr="A diagram of a model&#10;&#10;AI-generated content may be incorrect.">
            <a:extLst>
              <a:ext uri="{FF2B5EF4-FFF2-40B4-BE49-F238E27FC236}">
                <a16:creationId xmlns:a16="http://schemas.microsoft.com/office/drawing/2014/main" id="{0DF08B0E-9DFA-A345-C97B-312072647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t="13163" b="17719"/>
          <a:stretch/>
        </p:blipFill>
        <p:spPr bwMode="auto">
          <a:xfrm>
            <a:off x="70706" y="883120"/>
            <a:ext cx="9002588" cy="36057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646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1237-BD3C-C04D-8433-B09C088B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in 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C6CB2-14EB-6146-AFA9-CC1495B7F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/>
              <a:t>Batch Effect: </a:t>
            </a:r>
            <a:r>
              <a:rPr lang="en-US" dirty="0"/>
              <a:t>Non-biological variation due to differences in batches of data that confound the relationships between covariates of interest.</a:t>
            </a:r>
          </a:p>
          <a:p>
            <a:endParaRPr lang="en-US" dirty="0"/>
          </a:p>
          <a:p>
            <a:r>
              <a:rPr lang="en-US" dirty="0"/>
              <a:t>Caused by differences:</a:t>
            </a:r>
          </a:p>
          <a:p>
            <a:pPr lvl="1"/>
            <a:r>
              <a:rPr lang="en-US" dirty="0"/>
              <a:t>Data profiling/generation platform</a:t>
            </a:r>
          </a:p>
          <a:p>
            <a:pPr lvl="1"/>
            <a:r>
              <a:rPr lang="en-US" dirty="0"/>
              <a:t>Lab protocol or experimenter</a:t>
            </a:r>
          </a:p>
          <a:p>
            <a:pPr lvl="1"/>
            <a:r>
              <a:rPr lang="en-US" dirty="0"/>
              <a:t>Time of day or hybridization</a:t>
            </a:r>
          </a:p>
          <a:p>
            <a:pPr lvl="1"/>
            <a:r>
              <a:rPr lang="en-US" dirty="0"/>
              <a:t>Atmospheric ozone level (Rhodes et al. 2004)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83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952EDA-4384-8734-4588-98C151782621}"/>
              </a:ext>
            </a:extLst>
          </p:cNvPr>
          <p:cNvGraphicFramePr>
            <a:graphicFrameLocks noGrp="1"/>
          </p:cNvGraphicFramePr>
          <p:nvPr/>
        </p:nvGraphicFramePr>
        <p:xfrm>
          <a:off x="658375" y="4203815"/>
          <a:ext cx="7478485" cy="6615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5474">
                  <a:extLst>
                    <a:ext uri="{9D8B030D-6E8A-4147-A177-3AD203B41FA5}">
                      <a16:colId xmlns:a16="http://schemas.microsoft.com/office/drawing/2014/main" val="2938260050"/>
                    </a:ext>
                  </a:extLst>
                </a:gridCol>
                <a:gridCol w="1944950">
                  <a:extLst>
                    <a:ext uri="{9D8B030D-6E8A-4147-A177-3AD203B41FA5}">
                      <a16:colId xmlns:a16="http://schemas.microsoft.com/office/drawing/2014/main" val="2330879661"/>
                    </a:ext>
                  </a:extLst>
                </a:gridCol>
                <a:gridCol w="2507671">
                  <a:extLst>
                    <a:ext uri="{9D8B030D-6E8A-4147-A177-3AD203B41FA5}">
                      <a16:colId xmlns:a16="http://schemas.microsoft.com/office/drawing/2014/main" val="2354261926"/>
                    </a:ext>
                  </a:extLst>
                </a:gridCol>
                <a:gridCol w="2180390">
                  <a:extLst>
                    <a:ext uri="{9D8B030D-6E8A-4147-A177-3AD203B41FA5}">
                      <a16:colId xmlns:a16="http://schemas.microsoft.com/office/drawing/2014/main" val="199997012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Country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Equal Weights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Ensemble Weights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Domain Weights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639476032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India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94918671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Africa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20454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A596CB1-16D5-617A-3C2A-D2FB8408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2" y="890668"/>
            <a:ext cx="4638406" cy="3313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171AE-DC8D-D069-8626-D9851EBF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223" y="890668"/>
            <a:ext cx="4558314" cy="3255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EE14B-CEFF-2537-6C1B-1904CA237420}"/>
              </a:ext>
            </a:extLst>
          </p:cNvPr>
          <p:cNvSpPr txBox="1"/>
          <p:nvPr/>
        </p:nvSpPr>
        <p:spPr>
          <a:xfrm>
            <a:off x="4642568" y="617187"/>
            <a:ext cx="33175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Ugandan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1ED9E-B9D0-7241-555B-47D8ADB3BA23}"/>
              </a:ext>
            </a:extLst>
          </p:cNvPr>
          <p:cNvSpPr txBox="1"/>
          <p:nvPr/>
        </p:nvSpPr>
        <p:spPr>
          <a:xfrm>
            <a:off x="302463" y="617186"/>
            <a:ext cx="340258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Indian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91E4E-519D-D1E5-A195-72BA70D9D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008" y="3677346"/>
            <a:ext cx="1071852" cy="1226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82E1C-76AD-E559-C6D7-6080D5BB6DC8}"/>
              </a:ext>
            </a:extLst>
          </p:cNvPr>
          <p:cNvSpPr txBox="1"/>
          <p:nvPr/>
        </p:nvSpPr>
        <p:spPr>
          <a:xfrm>
            <a:off x="7899625" y="4860564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Howard Fan</a:t>
            </a:r>
          </a:p>
        </p:txBody>
      </p:sp>
    </p:spTree>
    <p:extLst>
      <p:ext uri="{BB962C8B-B14F-4D97-AF65-F5344CB8AC3E}">
        <p14:creationId xmlns:p14="http://schemas.microsoft.com/office/powerpoint/2010/main" val="1328990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8" descr="A picture containing outdoor, adventure, climbing, mountai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74" y="0"/>
            <a:ext cx="9141926" cy="6885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8"/>
          <p:cNvSpPr txBox="1">
            <a:spLocks noGrp="1"/>
          </p:cNvSpPr>
          <p:nvPr>
            <p:ph type="title"/>
          </p:nvPr>
        </p:nvSpPr>
        <p:spPr>
          <a:xfrm>
            <a:off x="3075051" y="5514205"/>
            <a:ext cx="2993898" cy="4189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Thank you!</a:t>
            </a:r>
            <a:endParaRPr/>
          </a:p>
        </p:txBody>
      </p:sp>
      <p:pic>
        <p:nvPicPr>
          <p:cNvPr id="289" name="Google Shape;289;p8" descr="A computer with dna in i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0" y="97790"/>
            <a:ext cx="2236671" cy="223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8"/>
          <p:cNvSpPr txBox="1"/>
          <p:nvPr/>
        </p:nvSpPr>
        <p:spPr>
          <a:xfrm>
            <a:off x="82550" y="2199628"/>
            <a:ext cx="2236671" cy="4189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https://www.wejlab.org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2A9D38-7165-B040-9F82-4AA2A4EF470F}"/>
              </a:ext>
            </a:extLst>
          </p:cNvPr>
          <p:cNvSpPr/>
          <p:nvPr/>
        </p:nvSpPr>
        <p:spPr>
          <a:xfrm>
            <a:off x="315638" y="4521141"/>
            <a:ext cx="35876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900" i="1" dirty="0">
                <a:solidFill>
                  <a:srgbClr val="222222"/>
                </a:solidFill>
              </a:rPr>
              <a:t>Leek, Jeffrey T., et al. "Tackling the widespread and critical impact of batch effects in high-throughput data." Nature Reviews Genetics 2011</a:t>
            </a:r>
            <a:endParaRPr lang="en-US" sz="9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7B9E7-1FAE-0B40-A17A-A817892A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66" y="0"/>
            <a:ext cx="4925093" cy="514373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6FD430D-4EAC-ED4C-AB63-9E960BFE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577" y="597132"/>
            <a:ext cx="3976846" cy="693792"/>
          </a:xfrm>
        </p:spPr>
        <p:txBody>
          <a:bodyPr>
            <a:noAutofit/>
          </a:bodyPr>
          <a:lstStyle/>
          <a:p>
            <a:pPr marL="342900" lvl="1">
              <a:lnSpc>
                <a:spcPct val="90000"/>
              </a:lnSpc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Batch Effect Example: bladder cancer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0DB8EE-0A57-5D45-954B-F3316CCE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40" y="1483180"/>
            <a:ext cx="3712029" cy="35457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Batch effect cannot be fully corrected using standard normalization methods</a:t>
            </a:r>
          </a:p>
          <a:p>
            <a:pPr lvl="1">
              <a:spcAft>
                <a:spcPts val="600"/>
              </a:spcAft>
            </a:pPr>
            <a:r>
              <a:rPr lang="en-US" sz="1500" dirty="0"/>
              <a:t>Overall adjustment does not remove all technical variation </a:t>
            </a:r>
          </a:p>
          <a:p>
            <a:pPr lvl="1">
              <a:spcAft>
                <a:spcPts val="600"/>
              </a:spcAft>
            </a:pPr>
            <a:r>
              <a:rPr lang="en-US" sz="1500" dirty="0"/>
              <a:t>Genes or cell types impacted differently by batch</a:t>
            </a:r>
          </a:p>
          <a:p>
            <a:pPr lvl="1">
              <a:spcAft>
                <a:spcPts val="600"/>
              </a:spcAft>
            </a:pPr>
            <a:r>
              <a:rPr lang="en-US" sz="1500" dirty="0"/>
              <a:t>Coverage differences </a:t>
            </a:r>
          </a:p>
          <a:p>
            <a:pPr lvl="1">
              <a:spcAft>
                <a:spcPts val="600"/>
              </a:spcAft>
            </a:pPr>
            <a:r>
              <a:rPr lang="en-US" sz="1500" dirty="0"/>
              <a:t>Library composition batch effect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3CB9D-0492-A64F-833A-35667A5D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EBEE91-D5EC-45D9-8704-44190587324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8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D481-0087-B2A4-AC62-1BA11E75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6826-B1E2-2F79-6857-2835B77D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8993"/>
            <a:ext cx="8229600" cy="606029"/>
          </a:xfrm>
        </p:spPr>
        <p:txBody>
          <a:bodyPr>
            <a:normAutofit/>
          </a:bodyPr>
          <a:lstStyle/>
          <a:p>
            <a:r>
              <a:rPr lang="en-US" dirty="0"/>
              <a:t>Combining Batches (ComBat) of Genomic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510B122-4560-C176-1EB2-406161601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404" y="1124630"/>
            <a:ext cx="6775191" cy="364881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7AE3BC-A51B-330E-2425-F6B92B20C622}"/>
              </a:ext>
            </a:extLst>
          </p:cNvPr>
          <p:cNvSpPr/>
          <p:nvPr/>
        </p:nvSpPr>
        <p:spPr>
          <a:xfrm>
            <a:off x="2775809" y="4773448"/>
            <a:ext cx="6585905" cy="23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900" i="1" dirty="0">
                <a:solidFill>
                  <a:srgbClr val="222222"/>
                </a:solidFill>
              </a:rPr>
              <a:t>Johnson, et al. "Adjusting batch effects in microarray expression data using empirical Bayes methods." Biostatistics, 2007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71502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2F8BD-70B1-0E44-6A9B-171920A8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8C96888-D781-60B9-420A-CC616402327D}"/>
              </a:ext>
            </a:extLst>
          </p:cNvPr>
          <p:cNvSpPr txBox="1">
            <a:spLocks/>
          </p:cNvSpPr>
          <p:nvPr/>
        </p:nvSpPr>
        <p:spPr>
          <a:xfrm>
            <a:off x="371168" y="0"/>
            <a:ext cx="7886700" cy="68832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dirty="0" err="1"/>
              <a:t>ComBat-Seq</a:t>
            </a:r>
            <a:r>
              <a:rPr lang="en-US" sz="2700" dirty="0"/>
              <a:t> algorithm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1DA28755-A69B-88F9-3FD9-24C564D42AF2}"/>
              </a:ext>
            </a:extLst>
          </p:cNvPr>
          <p:cNvGraphicFramePr/>
          <p:nvPr/>
        </p:nvGraphicFramePr>
        <p:xfrm>
          <a:off x="836856" y="1066376"/>
          <a:ext cx="8009432" cy="3332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08BD90CF-26FA-6BB2-94C9-CF54A02F479C}"/>
              </a:ext>
            </a:extLst>
          </p:cNvPr>
          <p:cNvGrpSpPr/>
          <p:nvPr/>
        </p:nvGrpSpPr>
        <p:grpSpPr>
          <a:xfrm>
            <a:off x="2052063" y="1354456"/>
            <a:ext cx="5341985" cy="548255"/>
            <a:chOff x="3237433" y="1419491"/>
            <a:chExt cx="7122646" cy="92024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418FD2-D93A-6B36-C6E0-E89A735D2A1C}"/>
                </a:ext>
              </a:extLst>
            </p:cNvPr>
            <p:cNvSpPr/>
            <p:nvPr/>
          </p:nvSpPr>
          <p:spPr>
            <a:xfrm>
              <a:off x="3237433" y="1419491"/>
              <a:ext cx="7122646" cy="92024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2C4163-5D9D-4102-23E1-85683415F8C2}"/>
                </a:ext>
              </a:extLst>
            </p:cNvPr>
            <p:cNvSpPr txBox="1"/>
            <p:nvPr/>
          </p:nvSpPr>
          <p:spPr>
            <a:xfrm>
              <a:off x="3237433" y="1503315"/>
              <a:ext cx="7122646" cy="5879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1" defTabSz="666750">
                <a:lnSpc>
                  <a:spcPct val="90000"/>
                </a:lnSpc>
                <a:spcAft>
                  <a:spcPct val="15000"/>
                </a:spcAft>
              </a:pPr>
              <a:r>
                <a:rPr lang="en-US" sz="1800" dirty="0"/>
                <a:t>Count matrix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3B8EFA8-302A-EDE6-D95B-4C79E4CA5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2827" y="3610672"/>
            <a:ext cx="1263461" cy="1166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AEDCC9-5541-B46E-0096-1162D88B8464}"/>
              </a:ext>
            </a:extLst>
          </p:cNvPr>
          <p:cNvSpPr txBox="1"/>
          <p:nvPr/>
        </p:nvSpPr>
        <p:spPr>
          <a:xfrm>
            <a:off x="7744912" y="4776943"/>
            <a:ext cx="1399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Yuqing Zhang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3E8EC0-8CA6-1345-9A35-2C41FAFE5827}"/>
              </a:ext>
            </a:extLst>
          </p:cNvPr>
          <p:cNvSpPr/>
          <p:nvPr/>
        </p:nvSpPr>
        <p:spPr>
          <a:xfrm>
            <a:off x="666553" y="4795668"/>
            <a:ext cx="65859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900" i="1" dirty="0">
                <a:solidFill>
                  <a:srgbClr val="222222"/>
                </a:solidFill>
              </a:rPr>
              <a:t>Zhang, et al. "</a:t>
            </a:r>
            <a:r>
              <a:rPr lang="en-US" sz="900" i="1" dirty="0" err="1">
                <a:solidFill>
                  <a:srgbClr val="222222"/>
                </a:solidFill>
              </a:rPr>
              <a:t>ComBat</a:t>
            </a:r>
            <a:r>
              <a:rPr lang="en-US" sz="900" i="1" dirty="0">
                <a:solidFill>
                  <a:srgbClr val="222222"/>
                </a:solidFill>
              </a:rPr>
              <a:t>-seq: batch effect adjustment for RNA-seq count data."  NAR Genomics Bioinformatics., 2020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276815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00C3F-085A-D798-4922-3BC3E6C9F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5882-7283-7644-5BC0-CDAFFF7C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953" y="94159"/>
            <a:ext cx="7886700" cy="542585"/>
          </a:xfrm>
        </p:spPr>
        <p:txBody>
          <a:bodyPr>
            <a:normAutofit/>
          </a:bodyPr>
          <a:lstStyle/>
          <a:p>
            <a:r>
              <a:rPr lang="en-US" sz="2400" dirty="0" err="1"/>
              <a:t>ComBat-Seq</a:t>
            </a:r>
            <a:r>
              <a:rPr lang="en-US" sz="2400" dirty="0"/>
              <a:t> algorithm: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DB37C-EAA6-DC03-FBA8-EF768C2F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0600"/>
            <a:ext cx="7886700" cy="370743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750"/>
              </a:spcAft>
              <a:buNone/>
            </a:pPr>
            <a:r>
              <a:rPr lang="en-US" sz="1800" i="1" dirty="0"/>
              <a:t>Negative Binomial regression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3DCAF6-75C5-AFB4-B1F2-B18B8A84794C}"/>
              </a:ext>
            </a:extLst>
          </p:cNvPr>
          <p:cNvSpPr txBox="1"/>
          <p:nvPr/>
        </p:nvSpPr>
        <p:spPr>
          <a:xfrm>
            <a:off x="1185995" y="3086908"/>
            <a:ext cx="2167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Decompose scaled counts into 3 components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75F55A-7D87-3F82-ED8A-3ECCC213AFC2}"/>
              </a:ext>
            </a:extLst>
          </p:cNvPr>
          <p:cNvSpPr txBox="1"/>
          <p:nvPr/>
        </p:nvSpPr>
        <p:spPr>
          <a:xfrm>
            <a:off x="4360204" y="2699054"/>
            <a:ext cx="3893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Average level for gene g (in “negative” samples)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7A2B1A-A8DB-4619-CA3D-3E9454ED7B00}"/>
              </a:ext>
            </a:extLst>
          </p:cNvPr>
          <p:cNvSpPr txBox="1"/>
          <p:nvPr/>
        </p:nvSpPr>
        <p:spPr>
          <a:xfrm>
            <a:off x="4409022" y="3205001"/>
            <a:ext cx="30325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Biological condition of sample j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E524C8-8C43-9C3E-E083-3B21C49DE6F7}"/>
              </a:ext>
            </a:extLst>
          </p:cNvPr>
          <p:cNvSpPr txBox="1"/>
          <p:nvPr/>
        </p:nvSpPr>
        <p:spPr>
          <a:xfrm>
            <a:off x="4226491" y="3757635"/>
            <a:ext cx="19130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Mean batch effect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B7B350-9F6E-9DB4-E725-2888CE58005C}"/>
              </a:ext>
            </a:extLst>
          </p:cNvPr>
          <p:cNvSpPr txBox="1"/>
          <p:nvPr/>
        </p:nvSpPr>
        <p:spPr>
          <a:xfrm>
            <a:off x="2949311" y="4354760"/>
            <a:ext cx="24185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Variance batch effect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0B72D5-79F2-8059-697F-3C4ECBB8A40E}"/>
              </a:ext>
            </a:extLst>
          </p:cNvPr>
          <p:cNvSpPr/>
          <p:nvPr/>
        </p:nvSpPr>
        <p:spPr>
          <a:xfrm>
            <a:off x="731194" y="1414883"/>
            <a:ext cx="641792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Gene-wise model: for a certain gene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500" dirty="0"/>
              <a:t>, count in sample </a:t>
            </a:r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500" dirty="0"/>
              <a:t> from batch </a:t>
            </a:r>
            <a:r>
              <a:rPr lang="en-US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500" dirty="0"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762853B-37F3-BF29-DFB5-EBC8AE54E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919" y="1442649"/>
            <a:ext cx="1968319" cy="27231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08C386-49BC-8AE6-1C29-D6C4A745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63" y="1720694"/>
            <a:ext cx="2662055" cy="33337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795AE5A-D88F-539E-27CB-44CC4061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22" y="1714966"/>
            <a:ext cx="3714764" cy="3391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462A0F0-064D-EA0F-043B-50C0BD9395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14" t="2223" r="61978" b="-594"/>
          <a:stretch/>
        </p:blipFill>
        <p:spPr>
          <a:xfrm>
            <a:off x="3758350" y="2694954"/>
            <a:ext cx="300131" cy="30949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04A1346-E020-A627-E9EB-C5AE09DDB2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649" r="39555" b="-4944"/>
          <a:stretch/>
        </p:blipFill>
        <p:spPr>
          <a:xfrm>
            <a:off x="3695247" y="3230383"/>
            <a:ext cx="481625" cy="2747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3DD7587-5E7B-8E5A-2911-EF3CF1C7EB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54" t="2035" r="23912" b="-4794"/>
          <a:stretch/>
        </p:blipFill>
        <p:spPr>
          <a:xfrm>
            <a:off x="3757523" y="3740727"/>
            <a:ext cx="350464" cy="348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473776-DE0E-4172-7671-82A0FBB2E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651" y="4335861"/>
            <a:ext cx="366913" cy="31479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5BD128D6-1779-C605-AF4E-9FA2D86F6195}"/>
              </a:ext>
            </a:extLst>
          </p:cNvPr>
          <p:cNvSpPr/>
          <p:nvPr/>
        </p:nvSpPr>
        <p:spPr>
          <a:xfrm>
            <a:off x="3472613" y="2799325"/>
            <a:ext cx="166406" cy="11060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E2077-2226-DFEE-58DF-A544343D5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9234" y="3595043"/>
            <a:ext cx="1263461" cy="1166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FC1B25-ACC2-0024-0CA5-118BBD5E1C2B}"/>
              </a:ext>
            </a:extLst>
          </p:cNvPr>
          <p:cNvSpPr txBox="1"/>
          <p:nvPr/>
        </p:nvSpPr>
        <p:spPr>
          <a:xfrm>
            <a:off x="7768704" y="4748176"/>
            <a:ext cx="139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Yuqing Zhang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2B6AC-A44E-64ED-B972-55CA0F398543}"/>
              </a:ext>
            </a:extLst>
          </p:cNvPr>
          <p:cNvSpPr/>
          <p:nvPr/>
        </p:nvSpPr>
        <p:spPr>
          <a:xfrm>
            <a:off x="666553" y="4795668"/>
            <a:ext cx="65859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900" i="1" dirty="0">
                <a:solidFill>
                  <a:srgbClr val="222222"/>
                </a:solidFill>
              </a:rPr>
              <a:t>Zhang, et al. "ComBat-seq: batch effect adjustment for RNA-seq count data."  NAR Genomics Bioinformatics., 2020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52961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BB91-E14E-E5BC-B333-B165F2842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7114DC-BDC4-FB4D-323B-F62BB853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293" y="3522586"/>
            <a:ext cx="1610972" cy="968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307B9-2E36-7BF7-1E34-87A16866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864" y="3527179"/>
            <a:ext cx="1287086" cy="967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4A24F-8E8E-D117-0A3F-94DD4176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915" y="97534"/>
            <a:ext cx="7886700" cy="542585"/>
          </a:xfrm>
        </p:spPr>
        <p:txBody>
          <a:bodyPr>
            <a:normAutofit/>
          </a:bodyPr>
          <a:lstStyle/>
          <a:p>
            <a:r>
              <a:rPr lang="en-US" sz="2400" dirty="0" err="1"/>
              <a:t>ComBat-Seq</a:t>
            </a:r>
            <a:r>
              <a:rPr lang="en-US" sz="2400" dirty="0"/>
              <a:t> algorithm: Adjust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85747-CE72-B2D5-0F60-E9C106B4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00792"/>
            <a:ext cx="7886700" cy="3707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/>
              <a:t>Adjust the data</a:t>
            </a:r>
          </a:p>
          <a:p>
            <a:pPr lvl="1"/>
            <a:endParaRPr lang="en-US" sz="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AAAD98-98E4-014E-41B4-22DC998843B2}"/>
              </a:ext>
            </a:extLst>
          </p:cNvPr>
          <p:cNvCxnSpPr>
            <a:cxnSpLocks/>
          </p:cNvCxnSpPr>
          <p:nvPr/>
        </p:nvCxnSpPr>
        <p:spPr>
          <a:xfrm>
            <a:off x="5745795" y="3418287"/>
            <a:ext cx="0" cy="1141940"/>
          </a:xfrm>
          <a:prstGeom prst="line">
            <a:avLst/>
          </a:prstGeom>
          <a:ln w="254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E3D5F1-67FB-73B6-97B8-E9FF84B87CFF}"/>
              </a:ext>
            </a:extLst>
          </p:cNvPr>
          <p:cNvCxnSpPr>
            <a:cxnSpLocks/>
          </p:cNvCxnSpPr>
          <p:nvPr/>
        </p:nvCxnSpPr>
        <p:spPr>
          <a:xfrm>
            <a:off x="2831767" y="3381535"/>
            <a:ext cx="5141" cy="121923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2BB8F6F-1205-15FD-0018-0FB39B6A0B8F}"/>
              </a:ext>
            </a:extLst>
          </p:cNvPr>
          <p:cNvGraphicFramePr>
            <a:graphicFrameLocks noGrp="1"/>
          </p:cNvGraphicFramePr>
          <p:nvPr/>
        </p:nvGraphicFramePr>
        <p:xfrm>
          <a:off x="2058477" y="1712073"/>
          <a:ext cx="1504891" cy="1181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54">
                  <a:extLst>
                    <a:ext uri="{9D8B030D-6E8A-4147-A177-3AD203B41FA5}">
                      <a16:colId xmlns:a16="http://schemas.microsoft.com/office/drawing/2014/main" val="1469438153"/>
                    </a:ext>
                  </a:extLst>
                </a:gridCol>
                <a:gridCol w="458606">
                  <a:extLst>
                    <a:ext uri="{9D8B030D-6E8A-4147-A177-3AD203B41FA5}">
                      <a16:colId xmlns:a16="http://schemas.microsoft.com/office/drawing/2014/main" val="288193295"/>
                    </a:ext>
                  </a:extLst>
                </a:gridCol>
                <a:gridCol w="501631">
                  <a:extLst>
                    <a:ext uri="{9D8B030D-6E8A-4147-A177-3AD203B41FA5}">
                      <a16:colId xmlns:a16="http://schemas.microsoft.com/office/drawing/2014/main" val="34987792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 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273912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/>
                        <a:t>G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904873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966742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112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208676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5480357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80DCF7F-79F1-E8D5-A5F9-06984A135D74}"/>
              </a:ext>
            </a:extLst>
          </p:cNvPr>
          <p:cNvSpPr txBox="1"/>
          <p:nvPr/>
        </p:nvSpPr>
        <p:spPr>
          <a:xfrm>
            <a:off x="2627171" y="4607913"/>
            <a:ext cx="367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559ACF-17DA-50FA-AC5A-61C58B8A7C8D}"/>
              </a:ext>
            </a:extLst>
          </p:cNvPr>
          <p:cNvSpPr txBox="1"/>
          <p:nvPr/>
        </p:nvSpPr>
        <p:spPr>
          <a:xfrm>
            <a:off x="5633370" y="4528323"/>
            <a:ext cx="313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0A1B3-D984-A750-63DE-BCCF45CE8826}"/>
              </a:ext>
            </a:extLst>
          </p:cNvPr>
          <p:cNvSpPr txBox="1"/>
          <p:nvPr/>
        </p:nvSpPr>
        <p:spPr>
          <a:xfrm>
            <a:off x="608713" y="3191362"/>
            <a:ext cx="1663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Empirical distribution of original counts: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1A779-A776-4103-E174-AD6518DB1353}"/>
              </a:ext>
            </a:extLst>
          </p:cNvPr>
          <p:cNvSpPr txBox="1"/>
          <p:nvPr/>
        </p:nvSpPr>
        <p:spPr>
          <a:xfrm>
            <a:off x="6649463" y="3175913"/>
            <a:ext cx="1899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Batch-free distribution for adjusted counts: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4E56121-1624-DEBC-8A76-3218BA9F8052}"/>
              </a:ext>
            </a:extLst>
          </p:cNvPr>
          <p:cNvGraphicFramePr>
            <a:graphicFrameLocks noGrp="1"/>
          </p:cNvGraphicFramePr>
          <p:nvPr/>
        </p:nvGraphicFramePr>
        <p:xfrm>
          <a:off x="4808945" y="1654146"/>
          <a:ext cx="1504891" cy="1181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54">
                  <a:extLst>
                    <a:ext uri="{9D8B030D-6E8A-4147-A177-3AD203B41FA5}">
                      <a16:colId xmlns:a16="http://schemas.microsoft.com/office/drawing/2014/main" val="1469438153"/>
                    </a:ext>
                  </a:extLst>
                </a:gridCol>
                <a:gridCol w="458606">
                  <a:extLst>
                    <a:ext uri="{9D8B030D-6E8A-4147-A177-3AD203B41FA5}">
                      <a16:colId xmlns:a16="http://schemas.microsoft.com/office/drawing/2014/main" val="288193295"/>
                    </a:ext>
                  </a:extLst>
                </a:gridCol>
                <a:gridCol w="501631">
                  <a:extLst>
                    <a:ext uri="{9D8B030D-6E8A-4147-A177-3AD203B41FA5}">
                      <a16:colId xmlns:a16="http://schemas.microsoft.com/office/drawing/2014/main" val="34987792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S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S 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3912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G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48735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G 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6742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G 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60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47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8676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0357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5F9EC0FB-FEE6-4C23-EF3C-F39DA98B91FB}"/>
              </a:ext>
            </a:extLst>
          </p:cNvPr>
          <p:cNvSpPr txBox="1"/>
          <p:nvPr/>
        </p:nvSpPr>
        <p:spPr>
          <a:xfrm>
            <a:off x="4717675" y="1377147"/>
            <a:ext cx="1997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Adjusted count matrix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94FD4FDF-C8FD-A6D9-5CF4-71EB66620FD4}"/>
              </a:ext>
            </a:extLst>
          </p:cNvPr>
          <p:cNvSpPr/>
          <p:nvPr/>
        </p:nvSpPr>
        <p:spPr>
          <a:xfrm>
            <a:off x="4020040" y="3917690"/>
            <a:ext cx="277586" cy="1431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110998-EB44-6F64-25A8-C1AA81D09A30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46" t="-9611"/>
          <a:stretch/>
        </p:blipFill>
        <p:spPr>
          <a:xfrm>
            <a:off x="551471" y="4002560"/>
            <a:ext cx="1387745" cy="3235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912BE0-A689-BEA9-65F4-409B214BB8DD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523" t="-4638"/>
          <a:stretch/>
        </p:blipFill>
        <p:spPr>
          <a:xfrm>
            <a:off x="6810440" y="4164353"/>
            <a:ext cx="1437829" cy="2914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938E92-84F6-6594-43AB-96AACEE944A7}"/>
              </a:ext>
            </a:extLst>
          </p:cNvPr>
          <p:cNvSpPr txBox="1"/>
          <p:nvPr/>
        </p:nvSpPr>
        <p:spPr>
          <a:xfrm>
            <a:off x="2058477" y="1377147"/>
            <a:ext cx="1997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Original count matrix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30638C6-E834-5838-6CBE-140F79ECCEBA}"/>
              </a:ext>
            </a:extLst>
          </p:cNvPr>
          <p:cNvSpPr/>
          <p:nvPr/>
        </p:nvSpPr>
        <p:spPr>
          <a:xfrm rot="5400000">
            <a:off x="2752819" y="3148333"/>
            <a:ext cx="231208" cy="1393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B1B8732B-1B6D-A5C7-7601-97B4E49AABA7}"/>
              </a:ext>
            </a:extLst>
          </p:cNvPr>
          <p:cNvSpPr/>
          <p:nvPr/>
        </p:nvSpPr>
        <p:spPr>
          <a:xfrm rot="16200000">
            <a:off x="5394529" y="3089107"/>
            <a:ext cx="237471" cy="1435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3198BC-2C66-87C1-6DE7-EBE39390DD65}"/>
              </a:ext>
            </a:extLst>
          </p:cNvPr>
          <p:cNvSpPr/>
          <p:nvPr/>
        </p:nvSpPr>
        <p:spPr>
          <a:xfrm>
            <a:off x="3057287" y="1901291"/>
            <a:ext cx="330872" cy="2945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0720EE-6DC7-3933-3940-A3DA614DD40E}"/>
              </a:ext>
            </a:extLst>
          </p:cNvPr>
          <p:cNvSpPr/>
          <p:nvPr/>
        </p:nvSpPr>
        <p:spPr>
          <a:xfrm>
            <a:off x="5781214" y="1849808"/>
            <a:ext cx="330872" cy="2945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64CDB-492F-67EA-DFEB-2EB370908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0915" y="1905377"/>
            <a:ext cx="1263461" cy="1166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F425D-2CB0-333B-636B-EB75E4A106BA}"/>
              </a:ext>
            </a:extLst>
          </p:cNvPr>
          <p:cNvSpPr txBox="1"/>
          <p:nvPr/>
        </p:nvSpPr>
        <p:spPr>
          <a:xfrm>
            <a:off x="7881873" y="3111089"/>
            <a:ext cx="1399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Yuqing Zhang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880252-B8EB-4F26-B1F5-BC4284B1773A}"/>
              </a:ext>
            </a:extLst>
          </p:cNvPr>
          <p:cNvSpPr/>
          <p:nvPr/>
        </p:nvSpPr>
        <p:spPr>
          <a:xfrm>
            <a:off x="666553" y="4795668"/>
            <a:ext cx="65859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900" i="1" dirty="0">
                <a:solidFill>
                  <a:srgbClr val="222222"/>
                </a:solidFill>
              </a:rPr>
              <a:t>Zhang, et al. "ComBat-seq: batch effect adjustment for RNA-seq count data."  NAR Genomics Bioinformatics., 2020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391435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4113-371B-5D4D-6CE7-E1C315AC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E24B6-872A-4B6F-BFB8-67166BA56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12" y="0"/>
            <a:ext cx="8757377" cy="5143500"/>
          </a:xfrm>
        </p:spPr>
      </p:pic>
    </p:spTree>
    <p:extLst>
      <p:ext uri="{BB962C8B-B14F-4D97-AF65-F5344CB8AC3E}">
        <p14:creationId xmlns:p14="http://schemas.microsoft.com/office/powerpoint/2010/main" val="636110056"/>
      </p:ext>
    </p:extLst>
  </p:cSld>
  <p:clrMapOvr>
    <a:masterClrMapping/>
  </p:clrMapOvr>
</p:sld>
</file>

<file path=ppt/theme/theme1.xml><?xml version="1.0" encoding="utf-8"?>
<a:theme xmlns:a="http://schemas.openxmlformats.org/drawingml/2006/main" name="RU_template_FASN_16x9 widescreen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U_template_CCAS_16;9" id="{DD4A8B92-6D83-094F-956C-CEF9C024824F}" vid="{1B19C7C8-82CB-E54C-94DC-BFAC1FBCEE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{475C37C6-E464-DB4D-B155-98CEC92926B2}tf10001120</Template>
  <TotalTime>2566</TotalTime>
  <Words>1144</Words>
  <Application>Microsoft Macintosh PowerPoint</Application>
  <PresentationFormat>On-screen Show (16:9)</PresentationFormat>
  <Paragraphs>252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 Narrow</vt:lpstr>
      <vt:lpstr>Arial</vt:lpstr>
      <vt:lpstr>Calibri</vt:lpstr>
      <vt:lpstr>Cambria Math</vt:lpstr>
      <vt:lpstr>Helvetica</vt:lpstr>
      <vt:lpstr>Lato</vt:lpstr>
      <vt:lpstr>Times New Roman</vt:lpstr>
      <vt:lpstr>RU_template_FASN_16x9 widescreen</vt:lpstr>
      <vt:lpstr>Methods and applications for multi-study learning with genomics data</vt:lpstr>
      <vt:lpstr>PowerPoint Presentation</vt:lpstr>
      <vt:lpstr>Batch Effects in Genomic Data</vt:lpstr>
      <vt:lpstr>Batch Effect Example: bladder cancer</vt:lpstr>
      <vt:lpstr>Combining Batches (ComBat) of Genomic Data</vt:lpstr>
      <vt:lpstr>PowerPoint Presentation</vt:lpstr>
      <vt:lpstr>ComBat-Seq algorithm: Model</vt:lpstr>
      <vt:lpstr>ComBat-Seq algorithm: Adjust</vt:lpstr>
      <vt:lpstr>PowerPoint Presentation</vt:lpstr>
      <vt:lpstr>PowerPoint Presentation</vt:lpstr>
      <vt:lpstr>Raw Data Adjustment: Spike in Accuracy </vt:lpstr>
      <vt:lpstr>GEE Models for Microbiome Analysis</vt:lpstr>
      <vt:lpstr>GEE Models for Microbiome Analysis</vt:lpstr>
      <vt:lpstr>BatchQC: Evaluating Batch Effects</vt:lpstr>
      <vt:lpstr>The TBSignatureProfiler</vt:lpstr>
      <vt:lpstr>The TBSignatureProfiler</vt:lpstr>
      <vt:lpstr>The curatedTBData Project</vt:lpstr>
      <vt:lpstr>curatedTBData and TBSignatureProfiler</vt:lpstr>
      <vt:lpstr>Multi-study Learning</vt:lpstr>
      <vt:lpstr>Solution when multiple studies available: ensemble learning</vt:lpstr>
      <vt:lpstr>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Federated Learning: Architecture</vt:lpstr>
      <vt:lpstr>PowerPoint Presentation</vt:lpstr>
      <vt:lpstr>Thank you!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eburris</dc:creator>
  <cp:lastModifiedBy>Evan Johnson</cp:lastModifiedBy>
  <cp:revision>113</cp:revision>
  <cp:lastPrinted>2019-07-16T15:38:20Z</cp:lastPrinted>
  <dcterms:created xsi:type="dcterms:W3CDTF">2012-05-15T15:26:04Z</dcterms:created>
  <dcterms:modified xsi:type="dcterms:W3CDTF">2025-08-03T17:03:42Z</dcterms:modified>
</cp:coreProperties>
</file>